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Ex1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Ex2.xml" ContentType="application/vnd.ms-office.chartex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Ex3.xml" ContentType="application/vnd.ms-office.chartex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Ex4.xml" ContentType="application/vnd.ms-office.chartex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Ex5.xml" ContentType="application/vnd.ms-office.chartex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Ex6.xml" ContentType="application/vnd.ms-office.chartex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1" r:id="rId2"/>
    <p:sldId id="290" r:id="rId3"/>
    <p:sldId id="291" r:id="rId4"/>
    <p:sldId id="292" r:id="rId5"/>
    <p:sldId id="295" r:id="rId6"/>
    <p:sldId id="296" r:id="rId7"/>
    <p:sldId id="293" r:id="rId8"/>
    <p:sldId id="257" r:id="rId9"/>
    <p:sldId id="260" r:id="rId10"/>
    <p:sldId id="297" r:id="rId11"/>
    <p:sldId id="294" r:id="rId12"/>
    <p:sldId id="298" r:id="rId13"/>
    <p:sldId id="299" r:id="rId14"/>
    <p:sldId id="300" r:id="rId15"/>
    <p:sldId id="301" r:id="rId16"/>
    <p:sldId id="302" r:id="rId17"/>
    <p:sldId id="305" r:id="rId18"/>
    <p:sldId id="306" r:id="rId19"/>
    <p:sldId id="303" r:id="rId20"/>
    <p:sldId id="304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file:///C:\Users\abdrakhmanova_a\Desktop\&#1052;&#1086;&#1080;%20&#1076;&#1086;&#1082;&#1091;&#1084;&#1077;&#1085;&#1090;&#1099;\&#1040;.&#1054;\2024\&#1056;&#1077;&#1081;&#1090;&#1080;&#1085;&#1075;%202023-2024\&#1052;&#1050;,%20&#1042;&#1052;&#1050;_&#1056;&#1077;&#1081;&#1090;&#1080;&#1085;&#1075;\&#1056;&#1077;&#1081;&#1090;&#1080;&#1085;&#1075;_&#1042;&#1052;&#1050;_&#1057;&#1074;&#1086;&#1076;.xlsx" TargetMode="External"/><Relationship Id="rId4" Type="http://schemas.openxmlformats.org/officeDocument/2006/relationships/themeOverride" Target="../theme/themeOverride3.xm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oleObject" Target="file:///C:\Users\abdrakhmanova_a\Desktop\&#1052;&#1086;&#1080;%20&#1076;&#1086;&#1082;&#1091;&#1084;&#1077;&#1085;&#1090;&#1099;\&#1040;.&#1054;\2024\&#1056;&#1077;&#1081;&#1090;&#1080;&#1085;&#1075;%202023-2024\&#1052;&#1050;,%20&#1042;&#1052;&#1050;_&#1056;&#1077;&#1081;&#1090;&#1080;&#1085;&#1075;\&#1056;&#1077;&#1081;&#1090;&#1080;&#1085;&#1075;_&#1052;&#1050;_&#1057;&#1074;&#1086;&#1076;.xlsx" TargetMode="External"/><Relationship Id="rId4" Type="http://schemas.openxmlformats.org/officeDocument/2006/relationships/themeOverride" Target="../theme/themeOverride4.xml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oleObject" Target="file:///C:\Users\abdrakhmanova_a\Desktop\&#1052;&#1086;&#1080;%20&#1076;&#1086;&#1082;&#1091;&#1084;&#1077;&#1085;&#1090;&#1099;\&#1040;.&#1054;\2024\&#1056;&#1077;&#1081;&#1090;&#1080;&#1085;&#1075;%202023-2024\&#1052;&#1050;,%20&#1042;&#1052;&#1050;_&#1056;&#1077;&#1081;&#1090;&#1080;&#1085;&#1075;\&#1056;&#1077;&#1081;&#1090;&#1080;&#1085;&#1075;_&#1042;&#1052;&#1050;_&#1057;&#1074;&#1086;&#1076;.xlsx" TargetMode="External"/><Relationship Id="rId4" Type="http://schemas.openxmlformats.org/officeDocument/2006/relationships/themeOverride" Target="../theme/themeOverride5.xml"/></Relationships>
</file>

<file path=ppt/charts/_rels/chartEx4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oleObject" Target="file:///C:\Users\abdrakhmanova_a\Desktop\&#1052;&#1086;&#1080;%20&#1076;&#1086;&#1082;&#1091;&#1084;&#1077;&#1085;&#1090;&#1099;\&#1040;.&#1054;\2024\&#1056;&#1077;&#1081;&#1090;&#1080;&#1085;&#1075;%202023-2024\&#1052;&#1050;,%20&#1042;&#1052;&#1050;_&#1056;&#1077;&#1081;&#1090;&#1080;&#1085;&#1075;\&#1056;&#1077;&#1081;&#1090;&#1080;&#1085;&#1075;_&#1052;&#1050;_&#1057;&#1074;&#1086;&#1076;.xlsx" TargetMode="External"/><Relationship Id="rId4" Type="http://schemas.openxmlformats.org/officeDocument/2006/relationships/themeOverride" Target="../theme/themeOverride6.xml"/></Relationships>
</file>

<file path=ppt/charts/_rels/chartEx5.xml.rels><?xml version="1.0" encoding="UTF-8" standalone="yes"?>
<Relationships xmlns="http://schemas.openxmlformats.org/package/2006/relationships"><Relationship Id="rId3" Type="http://schemas.microsoft.com/office/2011/relationships/chartColorStyle" Target="colors7.xml"/><Relationship Id="rId2" Type="http://schemas.microsoft.com/office/2011/relationships/chartStyle" Target="style7.xml"/><Relationship Id="rId1" Type="http://schemas.openxmlformats.org/officeDocument/2006/relationships/oleObject" Target="file:///C:\Users\abdrakhmanova_a\Desktop\&#1052;&#1086;&#1080;%20&#1076;&#1086;&#1082;&#1091;&#1084;&#1077;&#1085;&#1090;&#1099;\&#1040;.&#1054;\2024\&#1056;&#1077;&#1081;&#1090;&#1080;&#1085;&#1075;%202023-2024\&#1052;&#1050;,%20&#1042;&#1052;&#1050;_&#1056;&#1077;&#1081;&#1090;&#1080;&#1085;&#1075;\&#1056;&#1077;&#1081;&#1090;&#1080;&#1085;&#1075;_&#1042;&#1052;&#1050;_&#1057;&#1074;&#1086;&#1076;.xlsx" TargetMode="External"/><Relationship Id="rId4" Type="http://schemas.openxmlformats.org/officeDocument/2006/relationships/themeOverride" Target="../theme/themeOverride7.xml"/></Relationships>
</file>

<file path=ppt/charts/_rels/chartEx6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microsoft.com/office/2011/relationships/chartStyle" Target="style8.xml"/><Relationship Id="rId1" Type="http://schemas.openxmlformats.org/officeDocument/2006/relationships/oleObject" Target="file:///C:\Users\abdrakhmanova_a\Desktop\&#1052;&#1086;&#1080;%20&#1076;&#1086;&#1082;&#1091;&#1084;&#1077;&#1085;&#1090;&#1099;\&#1040;.&#1054;\2024\&#1056;&#1077;&#1081;&#1090;&#1080;&#1085;&#1075;%202023-2024\&#1052;&#1050;,%20&#1042;&#1052;&#1050;_&#1056;&#1077;&#1081;&#1090;&#1080;&#1085;&#1075;\&#1056;&#1077;&#1081;&#1090;&#1080;&#1085;&#1075;_&#1052;&#1050;_&#1057;&#1074;&#1086;&#1076;.xlsx" TargetMode="External"/><Relationship Id="rId4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подготовки по программам медицинского образования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90614592"/>
        <c:axId val="1459726736"/>
        <c:axId val="0"/>
      </c:bar3DChart>
      <c:catAx>
        <c:axId val="12906145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59726736"/>
        <c:crosses val="autoZero"/>
        <c:auto val="1"/>
        <c:lblAlgn val="ctr"/>
        <c:lblOffset val="100"/>
        <c:noMultiLvlLbl val="0"/>
      </c:catAx>
      <c:valAx>
        <c:axId val="14597267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90614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19050" cap="flat" cmpd="sng" algn="ctr">
          <a:solidFill>
            <a:schemeClr val="tx1">
              <a:lumMod val="25000"/>
              <a:lumOff val="75000"/>
            </a:schemeClr>
          </a:solidFill>
          <a:round/>
        </a:ln>
        <a:effectLst/>
        <a:sp3d contourW="19050">
          <a:contourClr>
            <a:schemeClr val="tx1">
              <a:lumMod val="25000"/>
              <a:lumOff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9885375290655512E-2"/>
          <c:y val="5.0925925925925923E-2"/>
          <c:w val="0.89773791645028334"/>
          <c:h val="0.46384587343248762"/>
        </c:manualLayout>
      </c:layout>
      <c:bar3DChart>
        <c:barDir val="col"/>
        <c:grouping val="stacked"/>
        <c:varyColors val="0"/>
        <c:ser>
          <c:idx val="0"/>
          <c:order val="0"/>
          <c:spPr>
            <a:pattFill prst="ltDnDiag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solidFill>
                <a:schemeClr val="accent1"/>
              </a:solidFill>
            </a:ln>
            <a:effectLst/>
            <a:sp3d>
              <a:contourClr>
                <a:schemeClr val="accent1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Лист1!$B$31:$B$39</c:f>
              <c:strCache>
                <c:ptCount val="9"/>
                <c:pt idx="0">
                  <c:v>Аркалыкский МК</c:v>
                </c:pt>
                <c:pt idx="1">
                  <c:v>МК ЮКМА</c:v>
                </c:pt>
                <c:pt idx="2">
                  <c:v>МК г. Балхаш</c:v>
                </c:pt>
                <c:pt idx="3">
                  <c:v>МК Семей</c:v>
                </c:pt>
                <c:pt idx="4">
                  <c:v>МК Сайрам</c:v>
                </c:pt>
                <c:pt idx="5">
                  <c:v>Шелекский МК</c:v>
                </c:pt>
                <c:pt idx="6">
                  <c:v>Профколледж А.Исмаилова</c:v>
                </c:pt>
                <c:pt idx="7">
                  <c:v>МК Гиппократ, г. Алтай</c:v>
                </c:pt>
                <c:pt idx="8">
                  <c:v>Карагандинский МТК</c:v>
                </c:pt>
              </c:strCache>
            </c:strRef>
          </c:cat>
          <c:val>
            <c:numRef>
              <c:f>Лист1!$C$31:$C$39</c:f>
              <c:numCache>
                <c:formatCode>0.0</c:formatCode>
                <c:ptCount val="9"/>
                <c:pt idx="0">
                  <c:v>201.49150000000003</c:v>
                </c:pt>
                <c:pt idx="1">
                  <c:v>194.88</c:v>
                </c:pt>
                <c:pt idx="2">
                  <c:v>171.33700000000002</c:v>
                </c:pt>
                <c:pt idx="3">
                  <c:v>132.0635</c:v>
                </c:pt>
                <c:pt idx="4">
                  <c:v>113.01900000000001</c:v>
                </c:pt>
                <c:pt idx="5">
                  <c:v>112.44800000000001</c:v>
                </c:pt>
                <c:pt idx="6">
                  <c:v>104.38</c:v>
                </c:pt>
                <c:pt idx="7">
                  <c:v>71.914500000000004</c:v>
                </c:pt>
                <c:pt idx="8">
                  <c:v>46.893000000000001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32-4824-8B72-843E1BE62F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56720015"/>
        <c:axId val="256694095"/>
        <c:axId val="0"/>
      </c:bar3DChart>
      <c:catAx>
        <c:axId val="256720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56694095"/>
        <c:crosses val="autoZero"/>
        <c:auto val="1"/>
        <c:lblAlgn val="ctr"/>
        <c:lblOffset val="100"/>
        <c:noMultiLvlLbl val="0"/>
      </c:catAx>
      <c:valAx>
        <c:axId val="256694095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2567200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'Качество образования'!$B$85:$B$108</cx:f>
        <cx:lvl ptCount="24">
          <cx:pt idx="0">Мангыстауский областной ВМК</cx:pt>
          <cx:pt idx="1">Авиценна ВМК, Шымкент</cx:pt>
          <cx:pt idx="2">Актюбинский ВМК</cx:pt>
          <cx:pt idx="3">ВМК имени Д.Каламатаева</cx:pt>
          <cx:pt idx="4">Атырауский ВМК</cx:pt>
          <cx:pt idx="5">ВМК г. Астаны</cx:pt>
          <cx:pt idx="6">Карагандинский областной ВСК</cx:pt>
          <cx:pt idx="7">Аяжан ВМК г. Алматы</cx:pt>
          <cx:pt idx="8">Жамбылский ВМК</cx:pt>
          <cx:pt idx="9">Темиртауский ВМК</cx:pt>
          <cx:pt idx="10">ВМК г. Шымкента</cx:pt>
          <cx:pt idx="11">Северо-Казахстанский ВМК</cx:pt>
          <cx:pt idx="12">ВММК Туркестан</cx:pt>
          <cx:pt idx="13">Кокшетауский ВМК</cx:pt>
          <cx:pt idx="14">Западно-Казахстанский ВМК</cx:pt>
          <cx:pt idx="15">Павлодарский ВМК</cx:pt>
          <cx:pt idx="16">Талдыкорганский ВМК</cx:pt>
          <cx:pt idx="17">Казахстанско-Россикский ВМК</cx:pt>
          <cx:pt idx="18">Туркестанский ВМК</cx:pt>
          <cx:pt idx="19">Карагандинский ВМИК</cx:pt>
          <cx:pt idx="20">Республиканский ВМК</cx:pt>
          <cx:pt idx="21">Кызылординский ВМК</cx:pt>
          <cx:pt idx="22">Костанайский ВМК</cx:pt>
          <cx:pt idx="23">ВМК Меирбике</cx:pt>
        </cx:lvl>
      </cx:strDim>
      <cx:numDim type="val">
        <cx:f>'Качество образования'!$C$85:$C$108</cx:f>
        <cx:lvl ptCount="24" formatCode="0,00">
          <cx:pt idx="0">166.97999999999999</cx:pt>
          <cx:pt idx="1">164.96000000000001</cx:pt>
          <cx:pt idx="2">162.416</cx:pt>
          <cx:pt idx="3">140.48999999999998</cx:pt>
          <cx:pt idx="4">139.89400000000001</cx:pt>
          <cx:pt idx="5">139.61000000000001</cx:pt>
          <cx:pt idx="6">114.02</cx:pt>
          <cx:pt idx="7">113.04000000000001</cx:pt>
          <cx:pt idx="8">84.659999999999997</cx:pt>
          <cx:pt idx="9">80.159999999999997</cx:pt>
          <cx:pt idx="10">80</cx:pt>
          <cx:pt idx="11">80</cx:pt>
          <cx:pt idx="12">80</cx:pt>
          <cx:pt idx="13">73.599999999999994</cx:pt>
          <cx:pt idx="14">63.200000000000003</cx:pt>
          <cx:pt idx="15">61.600000000000001</cx:pt>
          <cx:pt idx="16">57.920000000000002</cx:pt>
          <cx:pt idx="17">48</cx:pt>
          <cx:pt idx="18">48</cx:pt>
          <cx:pt idx="19">46.399999999999999</cx:pt>
          <cx:pt idx="20">30.240000000000002</cx:pt>
          <cx:pt idx="21">15.359999999999999</cx:pt>
        </cx:lvl>
      </cx:numDim>
    </cx:data>
  </cx:chartData>
  <cx:chart>
    <cx:plotArea>
      <cx:plotAreaRegion>
        <cx:series layoutId="funnel" uniqueId="{31A12973-1D67-4802-A49D-F255D9175D3E}"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>
                    <a:solidFill>
                      <a:schemeClr val="bg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 sz="900" b="0" i="0" u="none" strike="noStrike" baseline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x:txPr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 sz="900" b="0" i="0" u="none" strike="noStrike" baseline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x:txPr>
      </cx:axis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'Качество образования'!$B$68:$B$75</cx:f>
        <cx:lvl ptCount="8">
          <cx:pt idx="0">Аркалыкский МК</cx:pt>
          <cx:pt idx="1">МК г. Балхаш</cx:pt>
          <cx:pt idx="2">МК Семей</cx:pt>
          <cx:pt idx="3">Профколледж А.Исмаилова</cx:pt>
          <cx:pt idx="4">МК Сайрам</cx:pt>
          <cx:pt idx="5">Шелекский МК</cx:pt>
          <cx:pt idx="6">МК ЮКМА</cx:pt>
          <cx:pt idx="7">МК Гиппократ, г. Алтай</cx:pt>
        </cx:lvl>
      </cx:strDim>
      <cx:numDim type="val">
        <cx:f>'Качество образования'!$C$68:$C$75</cx:f>
        <cx:lvl ptCount="8" formatCode="0,0">
          <cx:pt idx="0">113.298</cx:pt>
          <cx:pt idx="1">99.108000000000004</cx:pt>
          <cx:pt idx="2">77.406000000000006</cx:pt>
          <cx:pt idx="3">67.680000000000007</cx:pt>
          <cx:pt idx="4">63.274000000000001</cx:pt>
          <cx:pt idx="5">51.738</cx:pt>
          <cx:pt idx="6">36.32</cx:pt>
          <cx:pt idx="7">30</cx:pt>
        </cx:lvl>
      </cx:numDim>
    </cx:data>
  </cx:chartData>
  <cx:chart>
    <cx:plotArea>
      <cx:plotAreaRegion>
        <cx:series layoutId="funnel" uniqueId="{12E96391-F1AC-4841-97ED-2079DDCF70E2}">
          <cx:dataLabels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 sz="900" b="0" i="0" u="none" strike="noStrike" baseline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x:txPr>
      </cx:axis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Востребованность!$B$45:$B$68</cx:f>
        <cx:lvl ptCount="24">
          <cx:pt idx="0">Актюбинский ВМК</cx:pt>
          <cx:pt idx="1">Темиртауский ВМК</cx:pt>
          <cx:pt idx="2">Атырауский ВМК</cx:pt>
          <cx:pt idx="3">Кокшетауский ВМК</cx:pt>
          <cx:pt idx="4">Мангыстауский областной ВМК</cx:pt>
          <cx:pt idx="5">Западно-Казахстанский ВМК</cx:pt>
          <cx:pt idx="6">ВМК г. Шымкента</cx:pt>
          <cx:pt idx="7">ВМК г. Астаны</cx:pt>
          <cx:pt idx="8">ВМК имени Д.Каламатаева</cx:pt>
          <cx:pt idx="9">Северо-Казахстанский ВМК</cx:pt>
          <cx:pt idx="10">Павлодарский ВМК</cx:pt>
          <cx:pt idx="11">Туркестанский ВМК</cx:pt>
          <cx:pt idx="12">Республиканский ВМК</cx:pt>
          <cx:pt idx="13">Карагандинский областной ВСК</cx:pt>
          <cx:pt idx="14">Казахстанско-Российский ВМК</cx:pt>
          <cx:pt idx="15">ВММК Туркестан</cx:pt>
          <cx:pt idx="16">Кызылординский ВМК</cx:pt>
          <cx:pt idx="17">ВМК Меирбике</cx:pt>
          <cx:pt idx="18">Авиценна ВМК, Шымкент</cx:pt>
          <cx:pt idx="19">Аяжан ВМК г. Алматы</cx:pt>
          <cx:pt idx="20">Жамбылский ВМК</cx:pt>
          <cx:pt idx="21">Талдыкорганский ВМК</cx:pt>
          <cx:pt idx="22">Карагандинский ВМИК</cx:pt>
          <cx:pt idx="23">Костанайский ВМК</cx:pt>
        </cx:lvl>
      </cx:strDim>
      <cx:numDim type="val">
        <cx:f>Востребованность!$C$45:$C$68</cx:f>
        <cx:lvl ptCount="24" formatCode="0,00">
          <cx:pt idx="0">113.78800000000001</cx:pt>
          <cx:pt idx="1">66.133350000000007</cx:pt>
          <cx:pt idx="2">56.07180000000001</cx:pt>
          <cx:pt idx="3">52.110749999999996</cx:pt>
          <cx:pt idx="4">52.046999999999997</cx:pt>
          <cx:pt idx="5">49.818849999999998</cx:pt>
          <cx:pt idx="6">48.70320000000001</cx:pt>
          <cx:pt idx="7">45.821149999999996</cx:pt>
          <cx:pt idx="8">45.334899999999998</cx:pt>
          <cx:pt idx="9">44.173999999999999</cx:pt>
          <cx:pt idx="10">43.053749999999994</cx:pt>
          <cx:pt idx="11">42.80095</cx:pt>
          <cx:pt idx="12">41.659999999999997</cx:pt>
          <cx:pt idx="13">40.389249999999997</cx:pt>
          <cx:pt idx="14">39.316500000000005</cx:pt>
          <cx:pt idx="15">35.632249999999992</cx:pt>
          <cx:pt idx="16">32.114100000000001</cx:pt>
          <cx:pt idx="17">31.969999999999999</cx:pt>
          <cx:pt idx="18">29.089049999999997</cx:pt>
          <cx:pt idx="19">26.266500000000001</cx:pt>
          <cx:pt idx="20">24.2745</cx:pt>
          <cx:pt idx="21">15.859400000000001</cx:pt>
          <cx:pt idx="22">13.795</cx:pt>
          <cx:pt idx="23">3.6000000000000001</cx:pt>
        </cx:lvl>
      </cx:numDim>
    </cx:data>
  </cx:chartData>
  <cx:chart>
    <cx:plotArea>
      <cx:plotAreaRegion>
        <cx:series layoutId="funnel" uniqueId="{1D891B4D-07F8-4EA0-9594-C9A32AD877B5}">
          <cx:dataLabels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 sz="900" b="0" i="0" u="none" strike="noStrike" baseline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x:txPr>
      </cx:axis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hartEx4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Востребованность!$B$73:$B$81</cx:f>
        <cx:lvl ptCount="9">
          <cx:pt idx="0">МК ЮКМА</cx:pt>
          <cx:pt idx="1">Аркалыкский МК</cx:pt>
          <cx:pt idx="2">МК г. Балхаш</cx:pt>
          <cx:pt idx="3">МК Сайрам</cx:pt>
          <cx:pt idx="4">МК Семей</cx:pt>
          <cx:pt idx="5">МК Гиппократ, г. Алтай</cx:pt>
          <cx:pt idx="6">Карагандинский МТК</cx:pt>
          <cx:pt idx="7">Шелекский МК</cx:pt>
          <cx:pt idx="8">Профколледж А.Исмаилова</cx:pt>
        </cx:lvl>
      </cx:strDim>
      <cx:numDim type="val">
        <cx:f>Востребованность!$C$73:$C$81</cx:f>
        <cx:lvl ptCount="9" formatCode="0,0">
          <cx:pt idx="0">86.399999999999991</cx:pt>
          <cx:pt idx="1">75.703500000000005</cx:pt>
          <cx:pt idx="2">44.018999999999998</cx:pt>
          <cx:pt idx="3">37.844999999999999</cx:pt>
          <cx:pt idx="4">29.947499999999998</cx:pt>
          <cx:pt idx="5">27.634500000000003</cx:pt>
          <cx:pt idx="6">23.373000000000001</cx:pt>
          <cx:pt idx="7">21.240000000000002</cx:pt>
        </cx:lvl>
      </cx:numDim>
    </cx:data>
  </cx:chartData>
  <cx:chart>
    <cx:plotArea>
      <cx:plotAreaRegion>
        <cx:series layoutId="funnel" uniqueId="{F2B92E46-F895-490A-B315-AC6AF15C7216}">
          <cx:dataLabels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 sz="900" b="0" i="0" u="none" strike="noStrike" baseline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x:txPr>
      </cx:axis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hartEx5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ППС!$B$87:$B$110</cx:f>
        <cx:lvl ptCount="24">
          <cx:pt idx="0">Мангыстауский областной ВМК</cx:pt>
          <cx:pt idx="1">Атырауский ВМК</cx:pt>
          <cx:pt idx="2">ВМК Меирбике</cx:pt>
          <cx:pt idx="3">Темиртауский ВМК</cx:pt>
          <cx:pt idx="4">Актюбинский ВМК</cx:pt>
          <cx:pt idx="5">Карагандинский областной ВСК</cx:pt>
          <cx:pt idx="6">Западно-Казахстанский ВМК</cx:pt>
          <cx:pt idx="7">Туркестанский ВМК</cx:pt>
          <cx:pt idx="8">Талдыкорганский ВМК</cx:pt>
          <cx:pt idx="9">Северо-Казахстанский ВМК</cx:pt>
          <cx:pt idx="10">ВММК Туркестан</cx:pt>
          <cx:pt idx="11">Павлодарский ВМК</cx:pt>
          <cx:pt idx="12">Кызылординский ВМК</cx:pt>
          <cx:pt idx="13">Кокшетауский ВМК</cx:pt>
          <cx:pt idx="14">ВМК имени Д.Каламатаева</cx:pt>
          <cx:pt idx="15">ВМК г. Астаны</cx:pt>
          <cx:pt idx="16">ВМК г. Шымкента</cx:pt>
          <cx:pt idx="17">Республиканский ВМК</cx:pt>
          <cx:pt idx="18">Жамбылский ВМК</cx:pt>
          <cx:pt idx="19">Карагандинский ВМИК</cx:pt>
          <cx:pt idx="20">Костанайский ВМК</cx:pt>
          <cx:pt idx="21">Аяжан ВМК г. Алматы</cx:pt>
          <cx:pt idx="22">Авиценна ВМК, Шымкент</cx:pt>
          <cx:pt idx="23">Казахстанско-Россикский ВМ</cx:pt>
        </cx:lvl>
      </cx:strDim>
      <cx:numDim type="val">
        <cx:f>ППС!$C$87:$C$110</cx:f>
        <cx:lvl ptCount="24" formatCode="0,0">
          <cx:pt idx="0">121.28999999999999</cx:pt>
          <cx:pt idx="1">92.900000000000006</cx:pt>
          <cx:pt idx="2">91.579999999999998</cx:pt>
          <cx:pt idx="3">90.299999999999997</cx:pt>
          <cx:pt idx="4">88.170000000000002</cx:pt>
          <cx:pt idx="5">77.840000000000003</cx:pt>
          <cx:pt idx="6">73.680000000000007</cx:pt>
          <cx:pt idx="7">70.939999999999998</cx:pt>
          <cx:pt idx="8">60</cx:pt>
          <cx:pt idx="9">57.780000000000001</cx:pt>
          <cx:pt idx="10">55.709999999999994</cx:pt>
          <cx:pt idx="11">51.620000000000005</cx:pt>
          <cx:pt idx="12">38.420000000000002</cx:pt>
          <cx:pt idx="13">34.850000000000001</cx:pt>
          <cx:pt idx="14">34.130000000000003</cx:pt>
          <cx:pt idx="15">33.660000000000004</cx:pt>
          <cx:pt idx="16">30.530000000000001</cx:pt>
          <cx:pt idx="17">30.210000000000001</cx:pt>
          <cx:pt idx="18">27.449999999999999</cx:pt>
          <cx:pt idx="19">23.530000000000001</cx:pt>
          <cx:pt idx="20">21.719999999999999</cx:pt>
          <cx:pt idx="21">20.349999999999998</cx:pt>
          <cx:pt idx="22">20</cx:pt>
          <cx:pt idx="23">20.010000000000002</cx:pt>
        </cx:lvl>
      </cx:numDim>
    </cx:data>
  </cx:chartData>
  <cx:chart>
    <cx:plotArea>
      <cx:plotAreaRegion>
        <cx:series layoutId="funnel" uniqueId="{DD1B6849-DF06-464F-AD31-862F66AFC037}">
          <cx:dataLabels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 sz="80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 sz="800" b="0" i="0" u="none" strike="noStrike" baseline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x:txPr>
      </cx:axis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hartEx6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ППС!$B$76:$B$84</cx:f>
        <cx:lvl ptCount="9">
          <cx:pt idx="0">МК ЮКМА</cx:pt>
          <cx:pt idx="1">Шелекский МК</cx:pt>
          <cx:pt idx="2">Профколледж А.Исмаилова</cx:pt>
          <cx:pt idx="3">МК г. Балхаш</cx:pt>
          <cx:pt idx="4">МК Семей</cx:pt>
          <cx:pt idx="5">Карагандинский МТК</cx:pt>
          <cx:pt idx="6">МК Гиппократ, г. Алтай</cx:pt>
          <cx:pt idx="7">Аркалыкский МК</cx:pt>
          <cx:pt idx="8">МК Сайрам</cx:pt>
        </cx:lvl>
      </cx:strDim>
      <cx:numDim type="val">
        <cx:f>ППС!$C$76:$C$84</cx:f>
        <cx:lvl ptCount="9" formatCode="0,0">
          <cx:pt idx="0">72.159999999999997</cx:pt>
          <cx:pt idx="1">39.469999999999999</cx:pt>
          <cx:pt idx="2">36.699999999999996</cx:pt>
          <cx:pt idx="3">28.209999999999997</cx:pt>
          <cx:pt idx="4">24.710000000000001</cx:pt>
          <cx:pt idx="5">23.52</cx:pt>
          <cx:pt idx="6">14.280000000000001</cx:pt>
          <cx:pt idx="7">12.489999999999998</cx:pt>
          <cx:pt idx="8">11.9</cx:pt>
        </cx:lvl>
      </cx:numDim>
    </cx:data>
  </cx:chartData>
  <cx:chart>
    <cx:plotArea>
      <cx:plotAreaRegion>
        <cx:series layoutId="funnel" uniqueId="{6A39B13E-17B6-46C4-B30E-D62CD5CE5EFB}"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>
                    <a:solidFill>
                      <a:schemeClr val="bg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 sz="900" b="0" i="0" u="none" strike="noStrike" baseline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x:txPr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 sz="900" b="0" i="0" u="none" strike="noStrike" baseline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x:txPr>
      </cx:axis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2" name="image52.png">
          <a:extLst xmlns:a="http://schemas.openxmlformats.org/drawingml/2006/main">
            <a:ext uri="{FF2B5EF4-FFF2-40B4-BE49-F238E27FC236}">
              <a16:creationId xmlns:a16="http://schemas.microsoft.com/office/drawing/2014/main" id="{1A27157C-A219-141E-0190-C7D988D7134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/>
        <a:srcRect xmlns:a="http://schemas.openxmlformats.org/drawingml/2006/main"/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5953125" cy="2599690"/>
        </a:xfrm>
        <a:prstGeom xmlns:a="http://schemas.openxmlformats.org/drawingml/2006/main" prst="rect">
          <a:avLst/>
        </a:prstGeom>
        <a:ln xmlns:a="http://schemas.openxmlformats.org/drawingml/2006/main"/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D57E75-A886-4ED6-A38E-2759F9181931}" type="datetimeFigureOut">
              <a:rPr lang="ru-RU" smtClean="0"/>
              <a:t>14.01.2025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C5BE7-1986-493A-A443-CD42F000E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64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1DAFFD-6C8D-4A4D-9357-C148C3B0A7B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445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5B961B-42C7-CE4C-3E16-27A2AB32A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E34AB6B-315F-CDD1-6043-62A0631136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3B1BA8-74D0-E59A-9891-A9E27B6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D3261-B579-4600-8039-AEBE54124C4F}" type="datetimeFigureOut">
              <a:rPr lang="ru-RU" smtClean="0"/>
              <a:t>14.01.2025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121A8B-6858-1C54-F4D4-FE2157160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C5C1D5-6F56-1709-B023-13EA1EA42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E3A24-1A82-445D-A803-855AA8EFA5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247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66A061-9BEA-D06F-DCB3-21E06851E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93C5296-663F-C2AF-DFE1-399E9B8AC7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88D363-17AB-72B3-881F-639591366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D3261-B579-4600-8039-AEBE54124C4F}" type="datetimeFigureOut">
              <a:rPr lang="ru-RU" smtClean="0"/>
              <a:t>14.01.2025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B4AC91-43B6-268B-3E90-4D765CFA6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DC9760-A916-608E-3956-235259547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E3A24-1A82-445D-A803-855AA8EFA5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47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2219482-33DD-F315-E6A3-2C57923110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7C77C2A-E1AA-3788-8EE7-620AC40FCF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7C2D3B-4843-6EBF-FD87-8A4347F3C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D3261-B579-4600-8039-AEBE54124C4F}" type="datetimeFigureOut">
              <a:rPr lang="ru-RU" smtClean="0"/>
              <a:t>14.01.2025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D06307-9B65-8733-EAD2-C1C80FF6C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B5EC10-CE67-EE71-347B-E506E85D9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E3A24-1A82-445D-A803-855AA8EFA5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405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E57F30-A0BC-4F41-33C3-1BD795B7D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7F12B7-7384-4E2B-926E-0E9A1C4F5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23AF3D-1E3D-A5F6-5A0D-531FD4D70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D3261-B579-4600-8039-AEBE54124C4F}" type="datetimeFigureOut">
              <a:rPr lang="ru-RU" smtClean="0"/>
              <a:t>14.01.2025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74A362-FCFB-08A0-BF22-CEE09137D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33DD4A-1212-A054-9AB9-DA5FE46F9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E3A24-1A82-445D-A803-855AA8EFA5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12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8B0340-C911-813F-1553-E4EC8B7FF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092FB6-277F-CE04-D29E-1ADACB587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423FCE-DDC2-57BC-FEF3-4542E9ECF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D3261-B579-4600-8039-AEBE54124C4F}" type="datetimeFigureOut">
              <a:rPr lang="ru-RU" smtClean="0"/>
              <a:t>14.01.2025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439E1B-DE37-B6C4-A1C8-7FBF8A916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B92173-204B-D485-EB1D-4EB955615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E3A24-1A82-445D-A803-855AA8EFA5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960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FE1EE4-B8A4-5B47-34F5-E0DD62F5E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5C81AB-7CC5-ED05-9198-24C1F84554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28C18CA-C48E-CE6E-D996-3C7D966AF1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C49218A-EFEB-36D2-4941-78BAF9654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D3261-B579-4600-8039-AEBE54124C4F}" type="datetimeFigureOut">
              <a:rPr lang="ru-RU" smtClean="0"/>
              <a:t>14.01.2025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6115E85-5A69-D510-53C8-B104E77F8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607465C-2F46-0576-59D7-432F75A2A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E3A24-1A82-445D-A803-855AA8EFA5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665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29A899-FE7E-3FA4-FEA6-DA3205BC8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F8CC3DA-7636-EC0F-3F9D-85023B826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EC2F0E1-2E22-A31D-9DE1-DC7CA6A16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C82FB73-4E1C-C937-EB63-EE17039B26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590DCBB-31FB-581A-8A6B-8D9B15A772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3EFA310-94CD-8843-B6DB-5DBD0F051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D3261-B579-4600-8039-AEBE54124C4F}" type="datetimeFigureOut">
              <a:rPr lang="ru-RU" smtClean="0"/>
              <a:t>14.01.2025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982F668-825F-9A29-51E3-CFE0C06BF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88E8C3C-B052-2E71-411D-460299CBF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E3A24-1A82-445D-A803-855AA8EFA5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183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274A42-7668-CC04-9C0E-EFD7DB9EF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44B5DF7-A123-798B-462E-4C3337C64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D3261-B579-4600-8039-AEBE54124C4F}" type="datetimeFigureOut">
              <a:rPr lang="ru-RU" smtClean="0"/>
              <a:t>14.01.2025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F3D1894-CBB4-5573-9ACA-5CA95E2DC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FA7FF9E-1DDA-F052-C841-30D0963CA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E3A24-1A82-445D-A803-855AA8EFA5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514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55B59D5-7CC9-B835-4B0A-92A384308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D3261-B579-4600-8039-AEBE54124C4F}" type="datetimeFigureOut">
              <a:rPr lang="ru-RU" smtClean="0"/>
              <a:t>14.01.2025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1482B09-9079-7D19-364E-7F2EBE98B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532A909-7EB6-4C9E-0210-9DF560873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E3A24-1A82-445D-A803-855AA8EFA5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292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9A692A-0E98-316A-5EC2-FCADB57FE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E41FB2-92AB-D7BF-9320-B1E541359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1D84210-370F-7578-C4E9-D08E4D50D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F86B3FB-7D7B-4630-503C-58B7C1564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D3261-B579-4600-8039-AEBE54124C4F}" type="datetimeFigureOut">
              <a:rPr lang="ru-RU" smtClean="0"/>
              <a:t>14.01.2025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2DF4738-1090-7B0E-E726-65D406C04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AF22708-F59B-9D4A-864A-6D002C3FA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E3A24-1A82-445D-A803-855AA8EFA5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224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092A73-C4B8-07F5-1E7B-CE5E22476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5177DB9-D40F-034B-2700-C7BF443E77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D483FA5-2DD9-4F81-5C99-20A5F149D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FB575DF-A6C1-35F5-3243-A1B3C52C3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D3261-B579-4600-8039-AEBE54124C4F}" type="datetimeFigureOut">
              <a:rPr lang="ru-RU" smtClean="0"/>
              <a:t>14.01.2025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856652F-826C-DF6F-5480-85DAA8AB7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97A898-89C8-E620-C489-7C421DD16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E3A24-1A82-445D-A803-855AA8EFA5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285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A28A14-B1CF-485D-8E4C-10E31FC47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DAE6C3-8ED9-D8AA-9142-C13055E5C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380ECD-D804-0D27-F92D-4E9A68686E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D3261-B579-4600-8039-AEBE54124C4F}" type="datetimeFigureOut">
              <a:rPr lang="ru-RU" smtClean="0"/>
              <a:t>14.01.2025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CD759C-FBFC-A392-6BBC-5588C63807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2304D4-95F1-0F77-ACC4-446940F6A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E3A24-1A82-445D-A803-855AA8EFA5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485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microsoft.com/office/2014/relationships/chartEx" Target="../charts/chartEx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microsoft.com/office/2014/relationships/chartEx" Target="../charts/chartEx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microsoft.com/office/2014/relationships/chartEx" Target="../charts/chartEx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microsoft.com/office/2014/relationships/chartEx" Target="../charts/chartEx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microsoft.com/office/2014/relationships/chartEx" Target="../charts/chartEx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CAE368-FAC8-9B95-1CE2-C43C0D4066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7112" y="1767190"/>
            <a:ext cx="10052304" cy="3980366"/>
          </a:xfrm>
        </p:spPr>
        <p:txBody>
          <a:bodyPr>
            <a:noAutofit/>
          </a:bodyPr>
          <a:lstStyle/>
          <a:p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Рейтинговая оценка образовательной деятельности медицинских ВУЗов, 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медицинских </a:t>
            </a:r>
            <a:r>
              <a:rPr lang="ru-RU" sz="4000" b="1" kern="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факультетов многопрофильных ВУЗов, 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колледжей и Высших медицинских колледжей, НИИ, НЦ </a:t>
            </a: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по итогам </a:t>
            </a:r>
            <a:b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</a:b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2023-2024 учебного года</a:t>
            </a:r>
            <a:b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759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9CCF65F-E66B-D405-D0C1-B77C10262960}"/>
              </a:ext>
            </a:extLst>
          </p:cNvPr>
          <p:cNvSpPr txBox="1"/>
          <p:nvPr/>
        </p:nvSpPr>
        <p:spPr>
          <a:xfrm>
            <a:off x="5730638" y="403359"/>
            <a:ext cx="5831056" cy="1967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Высокий уровень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(150 - 200 баллов) не достигнут ни одной организацией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средний уровень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(свыше 100 - 150) – </a:t>
            </a:r>
            <a:r>
              <a:rPr lang="ru-RU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КазНУ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МКТУ,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низкий уровень 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(50 - 100 баллов) – КГУ </a:t>
            </a:r>
            <a:r>
              <a:rPr lang="ru-RU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Уалиханова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КОУ.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Менее 50 баллов у СКУ </a:t>
            </a:r>
            <a:r>
              <a:rPr lang="ru-RU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Козыбаева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академии Болашак. Эти организации не представили данные для участия в рейтинге.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3636D38F-C678-4A5C-BF59-08D0193979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680241"/>
              </p:ext>
            </p:extLst>
          </p:nvPr>
        </p:nvGraphicFramePr>
        <p:xfrm>
          <a:off x="472668" y="2876703"/>
          <a:ext cx="11256268" cy="3468639"/>
        </p:xfrm>
        <a:graphic>
          <a:graphicData uri="http://schemas.openxmlformats.org/drawingml/2006/table">
            <a:tbl>
              <a:tblPr firstRow="1" firstCol="1" bandRow="1"/>
              <a:tblGrid>
                <a:gridCol w="302655">
                  <a:extLst>
                    <a:ext uri="{9D8B030D-6E8A-4147-A177-3AD203B41FA5}">
                      <a16:colId xmlns:a16="http://schemas.microsoft.com/office/drawing/2014/main" val="586373465"/>
                    </a:ext>
                  </a:extLst>
                </a:gridCol>
                <a:gridCol w="1250053">
                  <a:extLst>
                    <a:ext uri="{9D8B030D-6E8A-4147-A177-3AD203B41FA5}">
                      <a16:colId xmlns:a16="http://schemas.microsoft.com/office/drawing/2014/main" val="1992197680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2593758456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3364476512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1324772720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1564644195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1222096688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2204298420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1803553805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2696867743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3070231563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2942181276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931119803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2960594642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1328873533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1346025753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3886921886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2731457322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915971121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393510707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1822410804"/>
                    </a:ext>
                  </a:extLst>
                </a:gridCol>
                <a:gridCol w="485178">
                  <a:extLst>
                    <a:ext uri="{9D8B030D-6E8A-4147-A177-3AD203B41FA5}">
                      <a16:colId xmlns:a16="http://schemas.microsoft.com/office/drawing/2014/main" val="384746004"/>
                    </a:ext>
                  </a:extLst>
                </a:gridCol>
              </a:tblGrid>
              <a:tr h="46085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ВУЗ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Выпускники программ бакалавриата 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Выпускники программ интернатуры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Выпускники программ магистратуры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Выпускники программ докторантуры 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Выпускники программ резидентуры 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Оценка удовлетворенности работодателей     10 баллов × I2.11</a:t>
                      </a:r>
                      <a:b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40 баллов</a:t>
                      </a:r>
                      <a:endParaRPr lang="ru-RU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413349"/>
                  </a:ext>
                </a:extLst>
              </a:tr>
              <a:tr h="1323885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51536" marR="51536" marT="0" marB="0" anchor="ctr"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51536" marR="51536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трудоустроенные в организациях здравоохранения            0,25 баллов × I2.1 </a:t>
                      </a:r>
                      <a:b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20 баллов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поступившие на следующий уровень образования        0,8 баллов × I2.2 </a:t>
                      </a:r>
                      <a:b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12 баллов 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трудоустроенные  в организациях здравоохранения  0,25 баллов × I2.3 </a:t>
                      </a:r>
                      <a:b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20 баллов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поступившие на следующий уровень образования       0,8 баллов × I2.4 </a:t>
                      </a:r>
                      <a:b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12 баллов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трудоустроенные в организациях здравоохранения   0,2 баллов ×  I2.5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поступившие на следующий уровень образования           1,2 баллов × I2.6</a:t>
                      </a:r>
                      <a:b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не более 12 баллов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трудоустроенные в организациях здравоохранения              0,2 балла × I2.7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трудоустроенные в организациях здравоохранения              0,2 балла × I2.9</a:t>
                      </a:r>
                      <a:endParaRPr lang="ru-RU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563366"/>
                  </a:ext>
                </a:extLst>
              </a:tr>
              <a:tr h="2387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701312"/>
                  </a:ext>
                </a:extLst>
              </a:tr>
              <a:tr h="206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МКТУ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71,7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91,7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397,0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152,5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70638"/>
                  </a:ext>
                </a:extLst>
              </a:tr>
              <a:tr h="1964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КазНУ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76,0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38,1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38,1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95,5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379,0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170,9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834964"/>
                  </a:ext>
                </a:extLst>
              </a:tr>
              <a:tr h="2387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КГУ им. Ш.Уалиханова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58,3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41,7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97,9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677842"/>
                  </a:ext>
                </a:extLst>
              </a:tr>
              <a:tr h="2387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99,0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4312"/>
                  </a:ext>
                </a:extLst>
              </a:tr>
              <a:tr h="2387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Академия Болашак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748689"/>
                  </a:ext>
                </a:extLst>
              </a:tr>
              <a:tr h="2387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36" marR="51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СКГУ им. </a:t>
                      </a:r>
                      <a:r>
                        <a:rPr lang="ru-RU" sz="7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М.Козыбаева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296761"/>
                  </a:ext>
                </a:extLst>
              </a:tr>
            </a:tbl>
          </a:graphicData>
        </a:graphic>
      </p:graphicFrame>
      <p:pic>
        <p:nvPicPr>
          <p:cNvPr id="4" name="image153.png">
            <a:extLst>
              <a:ext uri="{FF2B5EF4-FFF2-40B4-BE49-F238E27FC236}">
                <a16:creationId xmlns:a16="http://schemas.microsoft.com/office/drawing/2014/main" id="{8510EBA7-0CDE-24C8-52BA-23842591F759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72668" y="370209"/>
            <a:ext cx="4876572" cy="2341880"/>
          </a:xfrm>
          <a:prstGeom prst="rect">
            <a:avLst/>
          </a:prstGeom>
          <a:ln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5AE16BC-66F0-812E-0727-C379DC378ABC}"/>
              </a:ext>
            </a:extLst>
          </p:cNvPr>
          <p:cNvSpPr txBox="1"/>
          <p:nvPr/>
        </p:nvSpPr>
        <p:spPr>
          <a:xfrm>
            <a:off x="3048762" y="59978"/>
            <a:ext cx="6094476" cy="3575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«Востребованность выпускников»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808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CC03FE2-C72C-71FF-8E93-4AE104C4277B}"/>
              </a:ext>
            </a:extLst>
          </p:cNvPr>
          <p:cNvSpPr txBox="1"/>
          <p:nvPr/>
        </p:nvSpPr>
        <p:spPr>
          <a:xfrm>
            <a:off x="5986272" y="849653"/>
            <a:ext cx="522427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видно на рисунке, вклад многопрофильных университетов в интернационализацию медицинского образования практически отсутствует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4" name="image104.png">
            <a:extLst>
              <a:ext uri="{FF2B5EF4-FFF2-40B4-BE49-F238E27FC236}">
                <a16:creationId xmlns:a16="http://schemas.microsoft.com/office/drawing/2014/main" id="{BB88C625-4043-18A4-7BE9-8169EFB3593A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00761" y="658368"/>
            <a:ext cx="5049647" cy="2198052"/>
          </a:xfrm>
          <a:prstGeom prst="rect">
            <a:avLst/>
          </a:prstGeom>
          <a:ln/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ED23E5D0-CC63-1214-B485-7D6CE4D482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080008"/>
              </p:ext>
            </p:extLst>
          </p:nvPr>
        </p:nvGraphicFramePr>
        <p:xfrm>
          <a:off x="361634" y="3069716"/>
          <a:ext cx="11468732" cy="34498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7068">
                  <a:extLst>
                    <a:ext uri="{9D8B030D-6E8A-4147-A177-3AD203B41FA5}">
                      <a16:colId xmlns:a16="http://schemas.microsoft.com/office/drawing/2014/main" val="601105004"/>
                    </a:ext>
                  </a:extLst>
                </a:gridCol>
                <a:gridCol w="679963">
                  <a:extLst>
                    <a:ext uri="{9D8B030D-6E8A-4147-A177-3AD203B41FA5}">
                      <a16:colId xmlns:a16="http://schemas.microsoft.com/office/drawing/2014/main" val="4274863943"/>
                    </a:ext>
                  </a:extLst>
                </a:gridCol>
                <a:gridCol w="615204">
                  <a:extLst>
                    <a:ext uri="{9D8B030D-6E8A-4147-A177-3AD203B41FA5}">
                      <a16:colId xmlns:a16="http://schemas.microsoft.com/office/drawing/2014/main" val="876588512"/>
                    </a:ext>
                  </a:extLst>
                </a:gridCol>
                <a:gridCol w="615204">
                  <a:extLst>
                    <a:ext uri="{9D8B030D-6E8A-4147-A177-3AD203B41FA5}">
                      <a16:colId xmlns:a16="http://schemas.microsoft.com/office/drawing/2014/main" val="184768665"/>
                    </a:ext>
                  </a:extLst>
                </a:gridCol>
                <a:gridCol w="458706">
                  <a:extLst>
                    <a:ext uri="{9D8B030D-6E8A-4147-A177-3AD203B41FA5}">
                      <a16:colId xmlns:a16="http://schemas.microsoft.com/office/drawing/2014/main" val="1711957357"/>
                    </a:ext>
                  </a:extLst>
                </a:gridCol>
                <a:gridCol w="520229">
                  <a:extLst>
                    <a:ext uri="{9D8B030D-6E8A-4147-A177-3AD203B41FA5}">
                      <a16:colId xmlns:a16="http://schemas.microsoft.com/office/drawing/2014/main" val="3684429362"/>
                    </a:ext>
                  </a:extLst>
                </a:gridCol>
                <a:gridCol w="616284">
                  <a:extLst>
                    <a:ext uri="{9D8B030D-6E8A-4147-A177-3AD203B41FA5}">
                      <a16:colId xmlns:a16="http://schemas.microsoft.com/office/drawing/2014/main" val="2155619626"/>
                    </a:ext>
                  </a:extLst>
                </a:gridCol>
                <a:gridCol w="616284">
                  <a:extLst>
                    <a:ext uri="{9D8B030D-6E8A-4147-A177-3AD203B41FA5}">
                      <a16:colId xmlns:a16="http://schemas.microsoft.com/office/drawing/2014/main" val="1176061391"/>
                    </a:ext>
                  </a:extLst>
                </a:gridCol>
                <a:gridCol w="587143">
                  <a:extLst>
                    <a:ext uri="{9D8B030D-6E8A-4147-A177-3AD203B41FA5}">
                      <a16:colId xmlns:a16="http://schemas.microsoft.com/office/drawing/2014/main" val="1428592802"/>
                    </a:ext>
                  </a:extLst>
                </a:gridCol>
                <a:gridCol w="627080">
                  <a:extLst>
                    <a:ext uri="{9D8B030D-6E8A-4147-A177-3AD203B41FA5}">
                      <a16:colId xmlns:a16="http://schemas.microsoft.com/office/drawing/2014/main" val="341730569"/>
                    </a:ext>
                  </a:extLst>
                </a:gridCol>
                <a:gridCol w="702631">
                  <a:extLst>
                    <a:ext uri="{9D8B030D-6E8A-4147-A177-3AD203B41FA5}">
                      <a16:colId xmlns:a16="http://schemas.microsoft.com/office/drawing/2014/main" val="2488775020"/>
                    </a:ext>
                  </a:extLst>
                </a:gridCol>
                <a:gridCol w="702631">
                  <a:extLst>
                    <a:ext uri="{9D8B030D-6E8A-4147-A177-3AD203B41FA5}">
                      <a16:colId xmlns:a16="http://schemas.microsoft.com/office/drawing/2014/main" val="1137247124"/>
                    </a:ext>
                  </a:extLst>
                </a:gridCol>
                <a:gridCol w="664853">
                  <a:extLst>
                    <a:ext uri="{9D8B030D-6E8A-4147-A177-3AD203B41FA5}">
                      <a16:colId xmlns:a16="http://schemas.microsoft.com/office/drawing/2014/main" val="4138906786"/>
                    </a:ext>
                  </a:extLst>
                </a:gridCol>
                <a:gridCol w="764152">
                  <a:extLst>
                    <a:ext uri="{9D8B030D-6E8A-4147-A177-3AD203B41FA5}">
                      <a16:colId xmlns:a16="http://schemas.microsoft.com/office/drawing/2014/main" val="2805100769"/>
                    </a:ext>
                  </a:extLst>
                </a:gridCol>
                <a:gridCol w="920650">
                  <a:extLst>
                    <a:ext uri="{9D8B030D-6E8A-4147-A177-3AD203B41FA5}">
                      <a16:colId xmlns:a16="http://schemas.microsoft.com/office/drawing/2014/main" val="3951206830"/>
                    </a:ext>
                  </a:extLst>
                </a:gridCol>
                <a:gridCol w="920650">
                  <a:extLst>
                    <a:ext uri="{9D8B030D-6E8A-4147-A177-3AD203B41FA5}">
                      <a16:colId xmlns:a16="http://schemas.microsoft.com/office/drawing/2014/main" val="2911465305"/>
                    </a:ext>
                  </a:extLst>
                </a:gridCol>
              </a:tblGrid>
              <a:tr h="14645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ВУЗы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998514"/>
                  </a:ext>
                </a:extLst>
              </a:tr>
              <a:tr h="2210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 Иностранные студенты, обучающиеся в ВУЗе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3.2. Студенты, обучающиеся на английском языке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обучающихся, участвующих в программах академической мобильности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3.12 Доля приглашенных зарубежных преподавателей в общем количестве ППС мед. ВУЗов (I4.8)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200574"/>
                  </a:ext>
                </a:extLst>
              </a:tr>
              <a:tr h="6775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3.4. в ВУЗах РК (исходящая)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3.6. в ВУЗах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ближ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зарубежья (исх.)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3.8. в странах дальнего зарубежья (исх.)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 с учетом поправок (максимально возможный балл)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102367"/>
                  </a:ext>
                </a:extLst>
              </a:tr>
              <a:tr h="4712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балл × I3.1,</a:t>
                      </a:r>
                      <a:b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 не более 22 баллов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балл × I3.2,</a:t>
                      </a:r>
                      <a:b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 не более 22 баллов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балла × I3.4,</a:t>
                      </a:r>
                      <a:b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 не более 26 баллов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балла × I3.6,</a:t>
                      </a:r>
                      <a:b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 не более 18 баллов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баллов × I3.8,</a:t>
                      </a:r>
                      <a:b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 не более 15 баллов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баллов × I3.10,</a:t>
                      </a:r>
                      <a:b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 не более 18 баллов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4260908"/>
                  </a:ext>
                </a:extLst>
              </a:tr>
              <a:tr h="1296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МКТУ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112201"/>
                  </a:ext>
                </a:extLst>
              </a:tr>
              <a:tr h="196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КазНУ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29,19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29,19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25,77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25,77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003133"/>
                  </a:ext>
                </a:extLst>
              </a:tr>
              <a:tr h="245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им. Ш.Уалиханова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43,85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43,85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46,14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138,29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681591"/>
                  </a:ext>
                </a:extLst>
              </a:tr>
              <a:tr h="214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0,65*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182,17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185,62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790359"/>
                  </a:ext>
                </a:extLst>
              </a:tr>
              <a:tr h="1647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Академия "Болашак"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82941"/>
                  </a:ext>
                </a:extLst>
              </a:tr>
              <a:tr h="245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СКГУ им. М.Козыбаева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445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64" marR="407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54798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FEB3FCE-3FBA-C388-566E-9E378E33375A}"/>
              </a:ext>
            </a:extLst>
          </p:cNvPr>
          <p:cNvSpPr txBox="1"/>
          <p:nvPr/>
        </p:nvSpPr>
        <p:spPr>
          <a:xfrm>
            <a:off x="3431286" y="218852"/>
            <a:ext cx="609447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«Интернационализация медицинского образования»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84461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4.png">
            <a:extLst>
              <a:ext uri="{FF2B5EF4-FFF2-40B4-BE49-F238E27FC236}">
                <a16:creationId xmlns:a16="http://schemas.microsoft.com/office/drawing/2014/main" id="{55DD9DD7-54A8-138B-146C-BC6A5750D4EE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07123" y="517916"/>
            <a:ext cx="5655945" cy="2209165"/>
          </a:xfrm>
          <a:prstGeom prst="rect">
            <a:avLst/>
          </a:prstGeom>
          <a:ln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EDD181-4F6A-2BCA-CCF0-A15C2BEB2D4E}"/>
              </a:ext>
            </a:extLst>
          </p:cNvPr>
          <p:cNvSpPr txBox="1"/>
          <p:nvPr/>
        </p:nvSpPr>
        <p:spPr>
          <a:xfrm>
            <a:off x="6437376" y="570030"/>
            <a:ext cx="5237226" cy="2104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высокий уровень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(150 - 200 баллов) – ни у одной организации,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средний уровень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(свыше 100 - 150) – отмечен у КУ </a:t>
            </a:r>
            <a:r>
              <a:rPr lang="ru-R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Уалиханова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МКТУ,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низкий уровень 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(50 - 100 баллов) – у КОУ,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самый </a:t>
            </a: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низкий уровень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(менее 50 баллов) – у </a:t>
            </a:r>
            <a:r>
              <a:rPr lang="ru-R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КазНУ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46D0C1-81FD-4233-52CD-8E381E7C239C}"/>
              </a:ext>
            </a:extLst>
          </p:cNvPr>
          <p:cNvSpPr txBox="1"/>
          <p:nvPr/>
        </p:nvSpPr>
        <p:spPr>
          <a:xfrm>
            <a:off x="3293840" y="175284"/>
            <a:ext cx="609447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«Уровень профессорско-преподавательского состава» </a:t>
            </a:r>
            <a:endParaRPr lang="ru-RU" sz="1600" dirty="0"/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9E5DE3BE-68AC-6924-7C14-59F579DEA8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025073"/>
              </p:ext>
            </p:extLst>
          </p:nvPr>
        </p:nvGraphicFramePr>
        <p:xfrm>
          <a:off x="661986" y="3429000"/>
          <a:ext cx="11067480" cy="3022402"/>
        </p:xfrm>
        <a:graphic>
          <a:graphicData uri="http://schemas.openxmlformats.org/drawingml/2006/table">
            <a:tbl>
              <a:tblPr/>
              <a:tblGrid>
                <a:gridCol w="970483">
                  <a:extLst>
                    <a:ext uri="{9D8B030D-6E8A-4147-A177-3AD203B41FA5}">
                      <a16:colId xmlns:a16="http://schemas.microsoft.com/office/drawing/2014/main" val="371676146"/>
                    </a:ext>
                  </a:extLst>
                </a:gridCol>
                <a:gridCol w="490392">
                  <a:extLst>
                    <a:ext uri="{9D8B030D-6E8A-4147-A177-3AD203B41FA5}">
                      <a16:colId xmlns:a16="http://schemas.microsoft.com/office/drawing/2014/main" val="4006092851"/>
                    </a:ext>
                  </a:extLst>
                </a:gridCol>
                <a:gridCol w="490392">
                  <a:extLst>
                    <a:ext uri="{9D8B030D-6E8A-4147-A177-3AD203B41FA5}">
                      <a16:colId xmlns:a16="http://schemas.microsoft.com/office/drawing/2014/main" val="1288830326"/>
                    </a:ext>
                  </a:extLst>
                </a:gridCol>
                <a:gridCol w="489706">
                  <a:extLst>
                    <a:ext uri="{9D8B030D-6E8A-4147-A177-3AD203B41FA5}">
                      <a16:colId xmlns:a16="http://schemas.microsoft.com/office/drawing/2014/main" val="3758909388"/>
                    </a:ext>
                  </a:extLst>
                </a:gridCol>
                <a:gridCol w="489706">
                  <a:extLst>
                    <a:ext uri="{9D8B030D-6E8A-4147-A177-3AD203B41FA5}">
                      <a16:colId xmlns:a16="http://schemas.microsoft.com/office/drawing/2014/main" val="3156709739"/>
                    </a:ext>
                  </a:extLst>
                </a:gridCol>
                <a:gridCol w="489706">
                  <a:extLst>
                    <a:ext uri="{9D8B030D-6E8A-4147-A177-3AD203B41FA5}">
                      <a16:colId xmlns:a16="http://schemas.microsoft.com/office/drawing/2014/main" val="3949761327"/>
                    </a:ext>
                  </a:extLst>
                </a:gridCol>
                <a:gridCol w="489706">
                  <a:extLst>
                    <a:ext uri="{9D8B030D-6E8A-4147-A177-3AD203B41FA5}">
                      <a16:colId xmlns:a16="http://schemas.microsoft.com/office/drawing/2014/main" val="4214701538"/>
                    </a:ext>
                  </a:extLst>
                </a:gridCol>
                <a:gridCol w="489706">
                  <a:extLst>
                    <a:ext uri="{9D8B030D-6E8A-4147-A177-3AD203B41FA5}">
                      <a16:colId xmlns:a16="http://schemas.microsoft.com/office/drawing/2014/main" val="663387194"/>
                    </a:ext>
                  </a:extLst>
                </a:gridCol>
                <a:gridCol w="489706">
                  <a:extLst>
                    <a:ext uri="{9D8B030D-6E8A-4147-A177-3AD203B41FA5}">
                      <a16:colId xmlns:a16="http://schemas.microsoft.com/office/drawing/2014/main" val="1440714331"/>
                    </a:ext>
                  </a:extLst>
                </a:gridCol>
                <a:gridCol w="546712">
                  <a:extLst>
                    <a:ext uri="{9D8B030D-6E8A-4147-A177-3AD203B41FA5}">
                      <a16:colId xmlns:a16="http://schemas.microsoft.com/office/drawing/2014/main" val="2944301069"/>
                    </a:ext>
                  </a:extLst>
                </a:gridCol>
                <a:gridCol w="546712">
                  <a:extLst>
                    <a:ext uri="{9D8B030D-6E8A-4147-A177-3AD203B41FA5}">
                      <a16:colId xmlns:a16="http://schemas.microsoft.com/office/drawing/2014/main" val="1207206421"/>
                    </a:ext>
                  </a:extLst>
                </a:gridCol>
                <a:gridCol w="518552">
                  <a:extLst>
                    <a:ext uri="{9D8B030D-6E8A-4147-A177-3AD203B41FA5}">
                      <a16:colId xmlns:a16="http://schemas.microsoft.com/office/drawing/2014/main" val="3134449164"/>
                    </a:ext>
                  </a:extLst>
                </a:gridCol>
                <a:gridCol w="518552">
                  <a:extLst>
                    <a:ext uri="{9D8B030D-6E8A-4147-A177-3AD203B41FA5}">
                      <a16:colId xmlns:a16="http://schemas.microsoft.com/office/drawing/2014/main" val="2575692582"/>
                    </a:ext>
                  </a:extLst>
                </a:gridCol>
                <a:gridCol w="525419">
                  <a:extLst>
                    <a:ext uri="{9D8B030D-6E8A-4147-A177-3AD203B41FA5}">
                      <a16:colId xmlns:a16="http://schemas.microsoft.com/office/drawing/2014/main" val="1445333694"/>
                    </a:ext>
                  </a:extLst>
                </a:gridCol>
                <a:gridCol w="525419">
                  <a:extLst>
                    <a:ext uri="{9D8B030D-6E8A-4147-A177-3AD203B41FA5}">
                      <a16:colId xmlns:a16="http://schemas.microsoft.com/office/drawing/2014/main" val="3390170295"/>
                    </a:ext>
                  </a:extLst>
                </a:gridCol>
                <a:gridCol w="518552">
                  <a:extLst>
                    <a:ext uri="{9D8B030D-6E8A-4147-A177-3AD203B41FA5}">
                      <a16:colId xmlns:a16="http://schemas.microsoft.com/office/drawing/2014/main" val="3626462954"/>
                    </a:ext>
                  </a:extLst>
                </a:gridCol>
                <a:gridCol w="518552">
                  <a:extLst>
                    <a:ext uri="{9D8B030D-6E8A-4147-A177-3AD203B41FA5}">
                      <a16:colId xmlns:a16="http://schemas.microsoft.com/office/drawing/2014/main" val="480294292"/>
                    </a:ext>
                  </a:extLst>
                </a:gridCol>
                <a:gridCol w="525419">
                  <a:extLst>
                    <a:ext uri="{9D8B030D-6E8A-4147-A177-3AD203B41FA5}">
                      <a16:colId xmlns:a16="http://schemas.microsoft.com/office/drawing/2014/main" val="2150624249"/>
                    </a:ext>
                  </a:extLst>
                </a:gridCol>
                <a:gridCol w="717044">
                  <a:extLst>
                    <a:ext uri="{9D8B030D-6E8A-4147-A177-3AD203B41FA5}">
                      <a16:colId xmlns:a16="http://schemas.microsoft.com/office/drawing/2014/main" val="79193620"/>
                    </a:ext>
                  </a:extLst>
                </a:gridCol>
                <a:gridCol w="717044">
                  <a:extLst>
                    <a:ext uri="{9D8B030D-6E8A-4147-A177-3AD203B41FA5}">
                      <a16:colId xmlns:a16="http://schemas.microsoft.com/office/drawing/2014/main" val="1933110816"/>
                    </a:ext>
                  </a:extLst>
                </a:gridCol>
              </a:tblGrid>
              <a:tr h="11100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4.Уровень профессорско-преподавательского состава               	</a:t>
                      </a:r>
                      <a:r>
                        <a:rPr lang="ru-RU" sz="8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72951"/>
                  </a:ext>
                </a:extLst>
              </a:tr>
              <a:tr h="111006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ВУЗы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ППС, участвующие в программах академической мобильности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4.7. ППС, владеющие англ. яз. (TOEFL – 525, IELTS – 5,5)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ППС, ведущих занятия на английском языке, от общего числа преподавателей ВУЗа (I4.8)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ППС, ведущих занятия на казахском языке, от общего числа преподавателей ВУЗа (I4.9)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Сумма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725335"/>
                  </a:ext>
                </a:extLst>
              </a:tr>
              <a:tr h="7891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4.2. в РК (вход.)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4.3. в ближ. зарубежье (исх.)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4.4. в ближ. зарубежье (вход.)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4.5. в дальнего зарубежье (исх.)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4.6. в дальнего зарубежье (вход.)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 с учетом поправок (максимально возможный балл)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0799948"/>
                  </a:ext>
                </a:extLst>
              </a:tr>
              <a:tr h="6375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2,5 балла × I4.2,</a:t>
                      </a:r>
                      <a:br>
                        <a:rPr lang="ru-RU" sz="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6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25 баллов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балла × I4.3,</a:t>
                      </a:r>
                      <a:br>
                        <a:rPr lang="ru-RU" sz="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6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20 баллов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2,5 балла × I4.4,</a:t>
                      </a:r>
                      <a:br>
                        <a:rPr lang="ru-RU" sz="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6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10 баллов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баллов × I4.5,</a:t>
                      </a:r>
                      <a:br>
                        <a:rPr lang="ru-RU" sz="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6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15 баллов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 баллов × I4.6,</a:t>
                      </a:r>
                      <a:br>
                        <a:rPr lang="ru-RU" sz="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6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30 баллов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1,5 балла × I4.7,</a:t>
                      </a:r>
                      <a:br>
                        <a:rPr lang="ru-RU" sz="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6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30 баллов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балла × I4.8,</a:t>
                      </a:r>
                      <a:br>
                        <a:rPr lang="ru-RU" sz="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6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30 баллов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1,5 балла × I4.9,</a:t>
                      </a:r>
                      <a:br>
                        <a:rPr lang="ru-RU" sz="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6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30 баллов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5356724"/>
                  </a:ext>
                </a:extLst>
              </a:tr>
              <a:tr h="172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МКТУ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12,72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6,1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15,2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10,1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4,77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98,8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296,40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98,8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148,2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212,3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490,3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100,49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0227245"/>
                  </a:ext>
                </a:extLst>
              </a:tr>
              <a:tr h="172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КазНУ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7,28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59,1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177,21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80,2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120,3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144,1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304,7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37,35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371302"/>
                  </a:ext>
                </a:extLst>
              </a:tr>
              <a:tr h="261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КГУ им. Ш.Уалиханова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12,8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32,1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12,8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12,8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19,23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43,6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130,77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66,7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138,5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294,9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117,0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3742343"/>
                  </a:ext>
                </a:extLst>
              </a:tr>
              <a:tr h="172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КОУ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0,65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32,3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12,59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300,00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14,5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122,6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364,6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75,5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0722979"/>
                  </a:ext>
                </a:extLst>
              </a:tr>
              <a:tr h="229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Академия "Болашак"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2774823"/>
                  </a:ext>
                </a:extLst>
              </a:tr>
              <a:tr h="261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СКГУ им. М.Козыбаева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556" marR="53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617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3948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16E0B2-E811-5B35-3F1F-6902462B7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4833"/>
            <a:ext cx="10515600" cy="686999"/>
          </a:xfrm>
        </p:spPr>
        <p:txBody>
          <a:bodyPr>
            <a:normAutofit fontScale="90000"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Рейтинг НИИ/НЦ по результатам </a:t>
            </a:r>
            <a:r>
              <a:rPr lang="ru-RU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образовательной деятельности по итогам 2022-2023 </a:t>
            </a: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ru-RU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чебного года</a:t>
            </a:r>
            <a:endParaRPr lang="ru-RU" b="1" dirty="0"/>
          </a:p>
        </p:txBody>
      </p:sp>
      <p:pic>
        <p:nvPicPr>
          <p:cNvPr id="7" name="image133.png">
            <a:extLst>
              <a:ext uri="{FF2B5EF4-FFF2-40B4-BE49-F238E27FC236}">
                <a16:creationId xmlns:a16="http://schemas.microsoft.com/office/drawing/2014/main" id="{D305C6C4-DB73-8CF0-A2CD-BE939404D8B0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17589" y="1702838"/>
            <a:ext cx="5078540" cy="4019315"/>
          </a:xfrm>
          <a:prstGeom prst="rect">
            <a:avLst/>
          </a:prstGeom>
          <a:ln/>
        </p:spPr>
      </p:pic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23BF4460-23D8-7E4D-5281-4AA310F8F3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502939"/>
              </p:ext>
            </p:extLst>
          </p:nvPr>
        </p:nvGraphicFramePr>
        <p:xfrm>
          <a:off x="5705856" y="1702838"/>
          <a:ext cx="6351842" cy="3899701"/>
        </p:xfrm>
        <a:graphic>
          <a:graphicData uri="http://schemas.openxmlformats.org/drawingml/2006/table">
            <a:tbl>
              <a:tblPr/>
              <a:tblGrid>
                <a:gridCol w="245544">
                  <a:extLst>
                    <a:ext uri="{9D8B030D-6E8A-4147-A177-3AD203B41FA5}">
                      <a16:colId xmlns:a16="http://schemas.microsoft.com/office/drawing/2014/main" val="2301783241"/>
                    </a:ext>
                  </a:extLst>
                </a:gridCol>
                <a:gridCol w="852943">
                  <a:extLst>
                    <a:ext uri="{9D8B030D-6E8A-4147-A177-3AD203B41FA5}">
                      <a16:colId xmlns:a16="http://schemas.microsoft.com/office/drawing/2014/main" val="3544450244"/>
                    </a:ext>
                  </a:extLst>
                </a:gridCol>
                <a:gridCol w="491089">
                  <a:extLst>
                    <a:ext uri="{9D8B030D-6E8A-4147-A177-3AD203B41FA5}">
                      <a16:colId xmlns:a16="http://schemas.microsoft.com/office/drawing/2014/main" val="2224892922"/>
                    </a:ext>
                  </a:extLst>
                </a:gridCol>
                <a:gridCol w="671585">
                  <a:extLst>
                    <a:ext uri="{9D8B030D-6E8A-4147-A177-3AD203B41FA5}">
                      <a16:colId xmlns:a16="http://schemas.microsoft.com/office/drawing/2014/main" val="741638555"/>
                    </a:ext>
                  </a:extLst>
                </a:gridCol>
                <a:gridCol w="671585">
                  <a:extLst>
                    <a:ext uri="{9D8B030D-6E8A-4147-A177-3AD203B41FA5}">
                      <a16:colId xmlns:a16="http://schemas.microsoft.com/office/drawing/2014/main" val="2963785185"/>
                    </a:ext>
                  </a:extLst>
                </a:gridCol>
                <a:gridCol w="793927">
                  <a:extLst>
                    <a:ext uri="{9D8B030D-6E8A-4147-A177-3AD203B41FA5}">
                      <a16:colId xmlns:a16="http://schemas.microsoft.com/office/drawing/2014/main" val="1095333583"/>
                    </a:ext>
                  </a:extLst>
                </a:gridCol>
                <a:gridCol w="671585">
                  <a:extLst>
                    <a:ext uri="{9D8B030D-6E8A-4147-A177-3AD203B41FA5}">
                      <a16:colId xmlns:a16="http://schemas.microsoft.com/office/drawing/2014/main" val="2142246623"/>
                    </a:ext>
                  </a:extLst>
                </a:gridCol>
                <a:gridCol w="730171">
                  <a:extLst>
                    <a:ext uri="{9D8B030D-6E8A-4147-A177-3AD203B41FA5}">
                      <a16:colId xmlns:a16="http://schemas.microsoft.com/office/drawing/2014/main" val="3976630659"/>
                    </a:ext>
                  </a:extLst>
                </a:gridCol>
                <a:gridCol w="613860">
                  <a:extLst>
                    <a:ext uri="{9D8B030D-6E8A-4147-A177-3AD203B41FA5}">
                      <a16:colId xmlns:a16="http://schemas.microsoft.com/office/drawing/2014/main" val="3008583032"/>
                    </a:ext>
                  </a:extLst>
                </a:gridCol>
                <a:gridCol w="609553">
                  <a:extLst>
                    <a:ext uri="{9D8B030D-6E8A-4147-A177-3AD203B41FA5}">
                      <a16:colId xmlns:a16="http://schemas.microsoft.com/office/drawing/2014/main" val="1752083658"/>
                    </a:ext>
                  </a:extLst>
                </a:gridCol>
              </a:tblGrid>
              <a:tr h="556140"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Организации образования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-14605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Качество подготовки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-14605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Востребованность выпускников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-19685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Уровень ППС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-19685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Сумма баллов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742938"/>
                  </a:ext>
                </a:extLst>
              </a:tr>
              <a:tr h="162622"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385961"/>
                  </a:ext>
                </a:extLst>
              </a:tr>
              <a:tr h="205850"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ННЦХ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95,6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85,4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49,4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174,2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193,4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311,6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919454"/>
                  </a:ext>
                </a:extLst>
              </a:tr>
              <a:tr h="205850"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КазНИИОР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86,6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89,7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66,7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191,1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251,6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340,8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900526"/>
                  </a:ext>
                </a:extLst>
              </a:tr>
              <a:tr h="205850"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НИИКВБ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96,7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144,7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134,5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247,2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339,3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032929"/>
                  </a:ext>
                </a:extLst>
              </a:tr>
              <a:tr h="205850"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UMC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91,6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167,7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79,6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65,7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82,1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315,6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873024"/>
                  </a:ext>
                </a:extLst>
              </a:tr>
              <a:tr h="257313"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БМЦ УДП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182,2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70,4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273,5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362,2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520077"/>
                  </a:ext>
                </a:extLst>
              </a:tr>
              <a:tr h="236728"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КазНЦДиИЗ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96,4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152,9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249,8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295,7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880485"/>
                  </a:ext>
                </a:extLst>
              </a:tr>
              <a:tr h="205850"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ННЦТО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86,8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79,6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72,0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75,9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267,7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271,6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212796"/>
                  </a:ext>
                </a:extLst>
              </a:tr>
              <a:tr h="205850"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НЦАГиП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141,3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87,5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64,7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142,2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232,2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348,3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836325"/>
                  </a:ext>
                </a:extLst>
              </a:tr>
              <a:tr h="277898"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НЦН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181,5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31,1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221,0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272,6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146946"/>
                  </a:ext>
                </a:extLst>
              </a:tr>
              <a:tr h="293475"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НЦПДХ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182,3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172,2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92,5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374,8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432,2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326780"/>
                  </a:ext>
                </a:extLst>
              </a:tr>
              <a:tr h="293475"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НЦУ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108,8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72,0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113,3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287,1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330,3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260407"/>
                  </a:ext>
                </a:extLst>
              </a:tr>
              <a:tr h="293475"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НИИГБ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82,3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122,3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66,8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58,0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63,3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212,5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300,3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163553"/>
                  </a:ext>
                </a:extLst>
              </a:tr>
              <a:tr h="293475"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ННЦХ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95,6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85,4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49,4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174,2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193,4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311,6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086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199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9A0B838-06C8-4FF6-5EA7-19262D12EC0F}"/>
              </a:ext>
            </a:extLst>
          </p:cNvPr>
          <p:cNvSpPr txBox="1"/>
          <p:nvPr/>
        </p:nvSpPr>
        <p:spPr>
          <a:xfrm>
            <a:off x="6254646" y="594331"/>
            <a:ext cx="5617564" cy="1865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defRPr/>
            </a:pPr>
            <a:r>
              <a:rPr kumimoji="0" lang="ru-RU" sz="16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высокий уровень 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(150 - 200 баллов) –у одной НЦН, БМЦ УДП,</a:t>
            </a:r>
            <a:r>
              <a:rPr lang="en-US" sz="1600" kern="1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UMC</a:t>
            </a:r>
            <a:r>
              <a:rPr lang="ru-RU" sz="1600" kern="1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KZ" sz="1600" kern="1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НЦПДХ</a:t>
            </a:r>
            <a:endParaRPr kumimoji="0" lang="ru-RU" sz="16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defRPr/>
            </a:pPr>
            <a:r>
              <a:rPr kumimoji="0" lang="ru-RU" sz="16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средний уровень 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(свыше 100 - 150) – отмечен у </a:t>
            </a:r>
            <a:r>
              <a:rPr lang="ru-KZ" sz="1600" kern="1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НЦУ</a:t>
            </a:r>
            <a:r>
              <a:rPr kumimoji="0" lang="ru-KZ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,, </a:t>
            </a:r>
            <a:r>
              <a:rPr kumimoji="0" lang="ru-KZ" sz="16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ННЦТиО</a:t>
            </a:r>
            <a:r>
              <a:rPr kumimoji="0" lang="ru-KZ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КАЗНЦДИЗ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KZ" sz="1600" kern="1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НИИКиВБ</a:t>
            </a:r>
            <a:r>
              <a:rPr lang="ru-KZ" sz="1600" kern="1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НЦАГИП</a:t>
            </a:r>
            <a:r>
              <a:rPr lang="ru-RU" sz="1600" kern="1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KZ" sz="1600" kern="1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КАЗНИИГБ</a:t>
            </a:r>
            <a:endParaRPr kumimoji="0" lang="ru-RU" sz="16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defRPr/>
            </a:pPr>
            <a:r>
              <a:rPr kumimoji="0" lang="ru-RU" sz="16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низкий уровень 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(50 - 100 баллов) в</a:t>
            </a:r>
            <a:r>
              <a:rPr kumimoji="0" lang="ru-KZ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КАЗНИИОР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kumimoji="0" lang="ru-KZ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ННЦХ, </a:t>
            </a:r>
            <a:r>
              <a:rPr lang="ru-KZ" sz="1600" kern="1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ННЦОТ</a:t>
            </a:r>
            <a:endParaRPr kumimoji="0" lang="ru-RU" sz="16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80.png">
            <a:extLst>
              <a:ext uri="{FF2B5EF4-FFF2-40B4-BE49-F238E27FC236}">
                <a16:creationId xmlns:a16="http://schemas.microsoft.com/office/drawing/2014/main" id="{D4CFB637-3AD4-C653-8CCF-00A3ADAA1D4E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87271" y="440303"/>
            <a:ext cx="5246601" cy="2695575"/>
          </a:xfrm>
          <a:prstGeom prst="rect">
            <a:avLst/>
          </a:prstGeom>
          <a:ln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646EE2F-AF69-6194-5B54-1D596D4F1466}"/>
              </a:ext>
            </a:extLst>
          </p:cNvPr>
          <p:cNvSpPr txBox="1"/>
          <p:nvPr/>
        </p:nvSpPr>
        <p:spPr>
          <a:xfrm>
            <a:off x="3207408" y="132526"/>
            <a:ext cx="609447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1600" b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Качество подготовки по образовательным программам»</a:t>
            </a:r>
            <a:endParaRPr lang="ru-RU" sz="1600" dirty="0"/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DAC986E7-79DA-690B-F5AB-FE69678A98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541125"/>
              </p:ext>
            </p:extLst>
          </p:nvPr>
        </p:nvGraphicFramePr>
        <p:xfrm>
          <a:off x="770198" y="3373633"/>
          <a:ext cx="10968895" cy="3044064"/>
        </p:xfrm>
        <a:graphic>
          <a:graphicData uri="http://schemas.openxmlformats.org/drawingml/2006/table">
            <a:tbl>
              <a:tblPr/>
              <a:tblGrid>
                <a:gridCol w="1173475">
                  <a:extLst>
                    <a:ext uri="{9D8B030D-6E8A-4147-A177-3AD203B41FA5}">
                      <a16:colId xmlns:a16="http://schemas.microsoft.com/office/drawing/2014/main" val="701817623"/>
                    </a:ext>
                  </a:extLst>
                </a:gridCol>
                <a:gridCol w="1173475">
                  <a:extLst>
                    <a:ext uri="{9D8B030D-6E8A-4147-A177-3AD203B41FA5}">
                      <a16:colId xmlns:a16="http://schemas.microsoft.com/office/drawing/2014/main" val="427411947"/>
                    </a:ext>
                  </a:extLst>
                </a:gridCol>
                <a:gridCol w="1139472">
                  <a:extLst>
                    <a:ext uri="{9D8B030D-6E8A-4147-A177-3AD203B41FA5}">
                      <a16:colId xmlns:a16="http://schemas.microsoft.com/office/drawing/2014/main" val="1585133216"/>
                    </a:ext>
                  </a:extLst>
                </a:gridCol>
                <a:gridCol w="1399464">
                  <a:extLst>
                    <a:ext uri="{9D8B030D-6E8A-4147-A177-3AD203B41FA5}">
                      <a16:colId xmlns:a16="http://schemas.microsoft.com/office/drawing/2014/main" val="392859153"/>
                    </a:ext>
                  </a:extLst>
                </a:gridCol>
                <a:gridCol w="1659698">
                  <a:extLst>
                    <a:ext uri="{9D8B030D-6E8A-4147-A177-3AD203B41FA5}">
                      <a16:colId xmlns:a16="http://schemas.microsoft.com/office/drawing/2014/main" val="2070762644"/>
                    </a:ext>
                  </a:extLst>
                </a:gridCol>
                <a:gridCol w="1396268">
                  <a:extLst>
                    <a:ext uri="{9D8B030D-6E8A-4147-A177-3AD203B41FA5}">
                      <a16:colId xmlns:a16="http://schemas.microsoft.com/office/drawing/2014/main" val="2175940265"/>
                    </a:ext>
                  </a:extLst>
                </a:gridCol>
                <a:gridCol w="1352710">
                  <a:extLst>
                    <a:ext uri="{9D8B030D-6E8A-4147-A177-3AD203B41FA5}">
                      <a16:colId xmlns:a16="http://schemas.microsoft.com/office/drawing/2014/main" val="3653060746"/>
                    </a:ext>
                  </a:extLst>
                </a:gridCol>
                <a:gridCol w="916132">
                  <a:extLst>
                    <a:ext uri="{9D8B030D-6E8A-4147-A177-3AD203B41FA5}">
                      <a16:colId xmlns:a16="http://schemas.microsoft.com/office/drawing/2014/main" val="3340341244"/>
                    </a:ext>
                  </a:extLst>
                </a:gridCol>
                <a:gridCol w="666234">
                  <a:extLst>
                    <a:ext uri="{9D8B030D-6E8A-4147-A177-3AD203B41FA5}">
                      <a16:colId xmlns:a16="http://schemas.microsoft.com/office/drawing/2014/main" val="654529396"/>
                    </a:ext>
                  </a:extLst>
                </a:gridCol>
                <a:gridCol w="91967">
                  <a:extLst>
                    <a:ext uri="{9D8B030D-6E8A-4147-A177-3AD203B41FA5}">
                      <a16:colId xmlns:a16="http://schemas.microsoft.com/office/drawing/2014/main" val="4271881306"/>
                    </a:ext>
                  </a:extLst>
                </a:gridCol>
              </a:tblGrid>
              <a:tr h="184785">
                <a:tc rowSpan="3">
                  <a:txBody>
                    <a:bodyPr/>
                    <a:lstStyle/>
                    <a:p>
                      <a:pPr marL="2349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Организация образования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2349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Выпускники резидентуры, успешно прошедшие независимую экзаменацию (прошедшие установленный порог балльной оценки) (I</a:t>
                      </a:r>
                      <a:r>
                        <a:rPr lang="ru-RU" sz="900" b="1" baseline="-25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1.1</a:t>
                      </a: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2349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Обучающиеся, являющиеся призерами международных олимпиад, победителями международных конференций, конкурсов соревнований (научного, практического, образовательного направления) (I</a:t>
                      </a:r>
                      <a:r>
                        <a:rPr lang="ru-RU" sz="900" b="1" baseline="-25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1.2</a:t>
                      </a: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2349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Оценка качества образования в ВУЗе глазами обучающихся   (I1.3)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2349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Сумма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203733"/>
                  </a:ext>
                </a:extLst>
              </a:tr>
              <a:tr h="4006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49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349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3512300"/>
                  </a:ext>
                </a:extLst>
              </a:tr>
              <a:tr h="2749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ru-RU" sz="900" b="1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1.1</a:t>
                      </a: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×0,8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 баллов × I1.2,</a:t>
                      </a:r>
                      <a:b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  80 баллов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 баллов × I1.3,</a:t>
                      </a:r>
                      <a:b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 40 баллов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2373391"/>
                  </a:ext>
                </a:extLst>
              </a:tr>
              <a:tr h="355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ННЦХ им. Сызганова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94,60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75,7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0,97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95,6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85,4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4287865"/>
                  </a:ext>
                </a:extLst>
              </a:tr>
              <a:tr h="355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КазНИИОР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84,40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67,5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2,22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86,6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89,7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2325226"/>
                  </a:ext>
                </a:extLst>
              </a:tr>
              <a:tr h="355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НИИКВБ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89,29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71,4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C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3,33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33,3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96,7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144,7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036670"/>
                  </a:ext>
                </a:extLst>
              </a:tr>
              <a:tr h="355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UMC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88,81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71,0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1,67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16,7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91,6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167,7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0762826"/>
                  </a:ext>
                </a:extLst>
              </a:tr>
              <a:tr h="355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БМЦ УДП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89,50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71,6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3,06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30,6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182,2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2673288"/>
                  </a:ext>
                </a:extLst>
              </a:tr>
              <a:tr h="355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КазНЦДиИЗ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91,16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72,9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96,4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152,9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242045"/>
                  </a:ext>
                </a:extLst>
              </a:tr>
              <a:tr h="355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ННЦТО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85,67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68,5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11,1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86,8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79,6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8847307"/>
                  </a:ext>
                </a:extLst>
              </a:tr>
              <a:tr h="355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НЦАГиП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C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80,00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17,25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2,93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141,3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2463622"/>
                  </a:ext>
                </a:extLst>
              </a:tr>
              <a:tr h="355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НЦНХ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89,36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71,5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181,5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277125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НЦПДХ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89,75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71,8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90,48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2,04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20,4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182,27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172,2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1344934"/>
                  </a:ext>
                </a:extLst>
              </a:tr>
              <a:tr h="355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НЦУ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C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6,25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25,00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108,75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145,00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9916299"/>
                  </a:ext>
                </a:extLst>
              </a:tr>
              <a:tr h="1695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НИИГБ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C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80,00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1,03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10,30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82,33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122,30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5982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168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EDF807EB-5C0D-83D6-CF1F-C82D35F06D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913106"/>
              </p:ext>
            </p:extLst>
          </p:nvPr>
        </p:nvGraphicFramePr>
        <p:xfrm>
          <a:off x="253583" y="3542069"/>
          <a:ext cx="11684836" cy="3012091"/>
        </p:xfrm>
        <a:graphic>
          <a:graphicData uri="http://schemas.openxmlformats.org/drawingml/2006/table">
            <a:tbl>
              <a:tblPr firstRow="1" firstCol="1" bandRow="1"/>
              <a:tblGrid>
                <a:gridCol w="480935">
                  <a:extLst>
                    <a:ext uri="{9D8B030D-6E8A-4147-A177-3AD203B41FA5}">
                      <a16:colId xmlns:a16="http://schemas.microsoft.com/office/drawing/2014/main" val="2402803"/>
                    </a:ext>
                  </a:extLst>
                </a:gridCol>
                <a:gridCol w="1484026">
                  <a:extLst>
                    <a:ext uri="{9D8B030D-6E8A-4147-A177-3AD203B41FA5}">
                      <a16:colId xmlns:a16="http://schemas.microsoft.com/office/drawing/2014/main" val="3118259773"/>
                    </a:ext>
                  </a:extLst>
                </a:gridCol>
                <a:gridCol w="1379095">
                  <a:extLst>
                    <a:ext uri="{9D8B030D-6E8A-4147-A177-3AD203B41FA5}">
                      <a16:colId xmlns:a16="http://schemas.microsoft.com/office/drawing/2014/main" val="2544593499"/>
                    </a:ext>
                  </a:extLst>
                </a:gridCol>
                <a:gridCol w="1439056">
                  <a:extLst>
                    <a:ext uri="{9D8B030D-6E8A-4147-A177-3AD203B41FA5}">
                      <a16:colId xmlns:a16="http://schemas.microsoft.com/office/drawing/2014/main" val="3764011896"/>
                    </a:ext>
                  </a:extLst>
                </a:gridCol>
                <a:gridCol w="1319135">
                  <a:extLst>
                    <a:ext uri="{9D8B030D-6E8A-4147-A177-3AD203B41FA5}">
                      <a16:colId xmlns:a16="http://schemas.microsoft.com/office/drawing/2014/main" val="1610083879"/>
                    </a:ext>
                  </a:extLst>
                </a:gridCol>
                <a:gridCol w="1139252">
                  <a:extLst>
                    <a:ext uri="{9D8B030D-6E8A-4147-A177-3AD203B41FA5}">
                      <a16:colId xmlns:a16="http://schemas.microsoft.com/office/drawing/2014/main" val="2343270271"/>
                    </a:ext>
                  </a:extLst>
                </a:gridCol>
                <a:gridCol w="1169233">
                  <a:extLst>
                    <a:ext uri="{9D8B030D-6E8A-4147-A177-3AD203B41FA5}">
                      <a16:colId xmlns:a16="http://schemas.microsoft.com/office/drawing/2014/main" val="2236542670"/>
                    </a:ext>
                  </a:extLst>
                </a:gridCol>
                <a:gridCol w="1298706">
                  <a:extLst>
                    <a:ext uri="{9D8B030D-6E8A-4147-A177-3AD203B41FA5}">
                      <a16:colId xmlns:a16="http://schemas.microsoft.com/office/drawing/2014/main" val="2356117118"/>
                    </a:ext>
                  </a:extLst>
                </a:gridCol>
                <a:gridCol w="1042866">
                  <a:extLst>
                    <a:ext uri="{9D8B030D-6E8A-4147-A177-3AD203B41FA5}">
                      <a16:colId xmlns:a16="http://schemas.microsoft.com/office/drawing/2014/main" val="412176831"/>
                    </a:ext>
                  </a:extLst>
                </a:gridCol>
                <a:gridCol w="932532">
                  <a:extLst>
                    <a:ext uri="{9D8B030D-6E8A-4147-A177-3AD203B41FA5}">
                      <a16:colId xmlns:a16="http://schemas.microsoft.com/office/drawing/2014/main" val="3001205038"/>
                    </a:ext>
                  </a:extLst>
                </a:gridCol>
              </a:tblGrid>
              <a:tr h="40111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организации образования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Выпускники, трудоустроенные в организации здравоохранения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Выпускники, поступившие на следующий уровень образования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удовлетворенности работодателей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781889"/>
                  </a:ext>
                </a:extLst>
              </a:tr>
              <a:tr h="1806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    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              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        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              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915173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ННЦХ им. Сызганова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49,4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660185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КазНИИОР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93,3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65,3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646846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НИИКВБ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791455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UMC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68,3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47,8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79,6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65,7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644711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БМЦ УДП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044850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КНЦДИЗ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96,9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67,8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22,8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305431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ННЦТО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76,9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53,9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20,8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72,0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156610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НЦАГиП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79,0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55,3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87,5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64,7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389490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НЦНХ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836664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НЦПДХ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87,5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61,25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92,5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937646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НЦУ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72,0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040652"/>
                  </a:ext>
                </a:extLst>
              </a:tr>
              <a:tr h="19142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НИИГБ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63,0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44,1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38,0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66,8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58,0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470640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6" marR="661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ННЦХ им. Сызганова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49,4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35234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5E214E2-981C-4F10-48E5-6966574B43CD}"/>
              </a:ext>
            </a:extLst>
          </p:cNvPr>
          <p:cNvSpPr txBox="1"/>
          <p:nvPr/>
        </p:nvSpPr>
        <p:spPr>
          <a:xfrm>
            <a:off x="7300210" y="581216"/>
            <a:ext cx="4438449" cy="12357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90170" lvl="0" indent="44958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630555" algn="l"/>
              </a:tabLst>
              <a:defRPr/>
            </a:pPr>
            <a:r>
              <a:rPr kumimoji="0" lang="ru-RU" sz="16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среднюю ступень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ru-KZ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kumimoji="0" lang="ru-KZ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80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баллов) - ННЦТО и НЦУ – по 72,0 балла,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90170" lvl="0" indent="44958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630555" algn="l"/>
              </a:tabLst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kumimoji="0" lang="ru-RU" sz="16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нижней ступени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(менее </a:t>
            </a:r>
            <a:r>
              <a:rPr kumimoji="0" lang="ru-KZ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баллов) – </a:t>
            </a:r>
            <a:r>
              <a:rPr kumimoji="0" lang="ru-K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КАЗНЦДиИЗ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image141.png">
            <a:extLst>
              <a:ext uri="{FF2B5EF4-FFF2-40B4-BE49-F238E27FC236}">
                <a16:creationId xmlns:a16="http://schemas.microsoft.com/office/drawing/2014/main" id="{16954316-F4B8-C24F-1B7B-A15DBF93D93E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38734" y="632976"/>
            <a:ext cx="5646420" cy="2522855"/>
          </a:xfrm>
          <a:prstGeom prst="rect">
            <a:avLst/>
          </a:prstGeom>
          <a:ln/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405DF3E-65AE-1FE7-807C-5377B6557CAD}"/>
              </a:ext>
            </a:extLst>
          </p:cNvPr>
          <p:cNvSpPr txBox="1"/>
          <p:nvPr/>
        </p:nvSpPr>
        <p:spPr>
          <a:xfrm>
            <a:off x="3048762" y="206982"/>
            <a:ext cx="609447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«Востребованность выпускников»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03874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0F455A78-C10A-FD6A-2DCD-61D3DB96E8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102828"/>
              </p:ext>
            </p:extLst>
          </p:nvPr>
        </p:nvGraphicFramePr>
        <p:xfrm>
          <a:off x="181756" y="3612630"/>
          <a:ext cx="11828487" cy="3162751"/>
        </p:xfrm>
        <a:graphic>
          <a:graphicData uri="http://schemas.openxmlformats.org/drawingml/2006/table">
            <a:tbl>
              <a:tblPr firstRow="1" firstCol="1" bandRow="1"/>
              <a:tblGrid>
                <a:gridCol w="462821">
                  <a:extLst>
                    <a:ext uri="{9D8B030D-6E8A-4147-A177-3AD203B41FA5}">
                      <a16:colId xmlns:a16="http://schemas.microsoft.com/office/drawing/2014/main" val="298581870"/>
                    </a:ext>
                  </a:extLst>
                </a:gridCol>
                <a:gridCol w="1439056">
                  <a:extLst>
                    <a:ext uri="{9D8B030D-6E8A-4147-A177-3AD203B41FA5}">
                      <a16:colId xmlns:a16="http://schemas.microsoft.com/office/drawing/2014/main" val="1711232408"/>
                    </a:ext>
                  </a:extLst>
                </a:gridCol>
                <a:gridCol w="1510710">
                  <a:extLst>
                    <a:ext uri="{9D8B030D-6E8A-4147-A177-3AD203B41FA5}">
                      <a16:colId xmlns:a16="http://schemas.microsoft.com/office/drawing/2014/main" val="1483082400"/>
                    </a:ext>
                  </a:extLst>
                </a:gridCol>
                <a:gridCol w="1394204">
                  <a:extLst>
                    <a:ext uri="{9D8B030D-6E8A-4147-A177-3AD203B41FA5}">
                      <a16:colId xmlns:a16="http://schemas.microsoft.com/office/drawing/2014/main" val="549208739"/>
                    </a:ext>
                  </a:extLst>
                </a:gridCol>
                <a:gridCol w="1843843">
                  <a:extLst>
                    <a:ext uri="{9D8B030D-6E8A-4147-A177-3AD203B41FA5}">
                      <a16:colId xmlns:a16="http://schemas.microsoft.com/office/drawing/2014/main" val="1306650296"/>
                    </a:ext>
                  </a:extLst>
                </a:gridCol>
                <a:gridCol w="1693889">
                  <a:extLst>
                    <a:ext uri="{9D8B030D-6E8A-4147-A177-3AD203B41FA5}">
                      <a16:colId xmlns:a16="http://schemas.microsoft.com/office/drawing/2014/main" val="1276921602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2503987855"/>
                    </a:ext>
                  </a:extLst>
                </a:gridCol>
                <a:gridCol w="1730115">
                  <a:extLst>
                    <a:ext uri="{9D8B030D-6E8A-4147-A177-3AD203B41FA5}">
                      <a16:colId xmlns:a16="http://schemas.microsoft.com/office/drawing/2014/main" val="1902817418"/>
                    </a:ext>
                  </a:extLst>
                </a:gridCol>
              </a:tblGrid>
              <a:tr h="145028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организации образования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профессорско-преподавательского состава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72395"/>
                  </a:ext>
                </a:extLst>
              </a:tr>
              <a:tr h="3580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ППС ВУЗа, владеющих английским языком (TOEFL – 525, IELTS – 5,5)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ППС, имеющие высшую квалификационную категорию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24226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52020" marR="5202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944056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ННЦХ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103,2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71,0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042603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КазНИИОР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88,9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111,1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66,7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191,1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3545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НИИКВБ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145,4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54,5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174,2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084093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UMC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137,7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232472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БМЦ УДП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70,4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140,7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70,4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142,2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3726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КНЦДИЗ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266,7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134,5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589118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ННЦТО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75,9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151,7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75,9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382571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НЦАГиП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71,1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53,3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917840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НЦНХ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31,1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303129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НЦПДХ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206,3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74,2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148,4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829489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НЦУ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133,4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33,3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113,3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17489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НИИГБ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63,3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126,7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63,3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82,1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124191"/>
                  </a:ext>
                </a:extLst>
              </a:tr>
              <a:tr h="172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ННЦХ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103,2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71,0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48,4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31,1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20" marR="52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81217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D1DF4C7-5D26-3084-1E5C-7E693D2FB36F}"/>
              </a:ext>
            </a:extLst>
          </p:cNvPr>
          <p:cNvSpPr txBox="1"/>
          <p:nvPr/>
        </p:nvSpPr>
        <p:spPr>
          <a:xfrm>
            <a:off x="6981448" y="784503"/>
            <a:ext cx="4427540" cy="2450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sz="160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Наилучший максимальный результат по индикатору «Уровень ППС» у ННЦХ им. Сызганова (200,0 баллов). Суммарный результат более 150,0 баллов у КазНИИОР (191,1 балла), НИИКВБ (174,2 балла). Менее 100 баллов у НЦУ (82,1 балла). Аутсайдером по индикатору «уровень ППС» стал НИИГБ с суммой 31,1 балла. Остальные 7 организаций занимают среднюю ступень с суммой 100,0 – 150,0 баллов.</a:t>
            </a:r>
            <a:endParaRPr lang="ru-RU" sz="12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7" name="image168.png">
            <a:extLst>
              <a:ext uri="{FF2B5EF4-FFF2-40B4-BE49-F238E27FC236}">
                <a16:creationId xmlns:a16="http://schemas.microsoft.com/office/drawing/2014/main" id="{1F75A45B-51F7-D36A-4FB3-1D5BC0AE680D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219898" y="480822"/>
            <a:ext cx="5161915" cy="283845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7112335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84F5E22-0AB0-508A-27BF-7C4454BC1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4833"/>
            <a:ext cx="10515600" cy="404733"/>
          </a:xfrm>
        </p:spPr>
        <p:txBody>
          <a:bodyPr>
            <a:normAutofit fontScale="90000"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Рейтинг МК и ВМК по результатам </a:t>
            </a:r>
            <a:r>
              <a:rPr lang="ru-RU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образовательной деятельности по итогам 2022-2023 </a:t>
            </a: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ru-RU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чебного года</a:t>
            </a:r>
            <a:endParaRPr lang="ru-RU" b="1" dirty="0"/>
          </a:p>
        </p:txBody>
      </p:sp>
      <p:pic>
        <p:nvPicPr>
          <p:cNvPr id="7" name="image140.png">
            <a:extLst>
              <a:ext uri="{FF2B5EF4-FFF2-40B4-BE49-F238E27FC236}">
                <a16:creationId xmlns:a16="http://schemas.microsoft.com/office/drawing/2014/main" id="{C6E705FB-3891-CCFB-7CF1-061D62AA14C5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42589" y="1438776"/>
            <a:ext cx="6522720" cy="4302416"/>
          </a:xfrm>
          <a:prstGeom prst="rect">
            <a:avLst/>
          </a:prstGeom>
          <a:ln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B7FB56D-C6A8-16FB-8B88-5D403E1DADCE}"/>
              </a:ext>
            </a:extLst>
          </p:cNvPr>
          <p:cNvSpPr txBox="1"/>
          <p:nvPr/>
        </p:nvSpPr>
        <p:spPr>
          <a:xfrm>
            <a:off x="677418" y="1021048"/>
            <a:ext cx="6094476" cy="311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ВМК по результатам образовательной деятельности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D9C58FFC-02B1-7EDA-0537-AE023C8FC4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1678648"/>
              </p:ext>
            </p:extLst>
          </p:nvPr>
        </p:nvGraphicFramePr>
        <p:xfrm>
          <a:off x="6272784" y="1674264"/>
          <a:ext cx="5919215" cy="2815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0DDFE09F-17A7-CAA5-18F9-2DEFC935E4BE}"/>
              </a:ext>
            </a:extLst>
          </p:cNvPr>
          <p:cNvSpPr txBox="1"/>
          <p:nvPr/>
        </p:nvSpPr>
        <p:spPr>
          <a:xfrm>
            <a:off x="5954935" y="987552"/>
            <a:ext cx="6094476" cy="580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МК по результатам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образовательной деятельности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7406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7" name="Диаграмма 6">
                <a:extLst>
                  <a:ext uri="{FF2B5EF4-FFF2-40B4-BE49-F238E27FC236}">
                    <a16:creationId xmlns:a16="http://schemas.microsoft.com/office/drawing/2014/main" id="{7D4D6BCB-9AD4-199D-28DD-1F76B326866D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524755997"/>
                  </p:ext>
                </p:extLst>
              </p:nvPr>
            </p:nvGraphicFramePr>
            <p:xfrm>
              <a:off x="770382" y="1465740"/>
              <a:ext cx="5295900" cy="446493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7" name="Диаграмма 6">
                <a:extLst>
                  <a:ext uri="{FF2B5EF4-FFF2-40B4-BE49-F238E27FC236}">
                    <a16:creationId xmlns:a16="http://schemas.microsoft.com/office/drawing/2014/main" id="{7D4D6BCB-9AD4-199D-28DD-1F76B326866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0382" y="1465740"/>
                <a:ext cx="5295900" cy="4464939"/>
              </a:xfrm>
              <a:prstGeom prst="rect">
                <a:avLst/>
              </a:prstGeom>
            </p:spPr>
          </p:pic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18802C4A-2848-A1D1-1532-972D42F12CFA}"/>
              </a:ext>
            </a:extLst>
          </p:cNvPr>
          <p:cNvSpPr txBox="1"/>
          <p:nvPr/>
        </p:nvSpPr>
        <p:spPr>
          <a:xfrm>
            <a:off x="3048762" y="303312"/>
            <a:ext cx="609447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«Качество подготовки по образовательным программам»</a:t>
            </a:r>
            <a:endParaRPr lang="ru-RU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830813-685B-25BC-B047-232758C7B871}"/>
              </a:ext>
            </a:extLst>
          </p:cNvPr>
          <p:cNvSpPr txBox="1"/>
          <p:nvPr/>
        </p:nvSpPr>
        <p:spPr>
          <a:xfrm>
            <a:off x="1370457" y="927321"/>
            <a:ext cx="40957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ВМК по результатам индикатора «Качество подготовки по образовательным программам»</a:t>
            </a:r>
            <a:endParaRPr lang="ru-RU" dirty="0"/>
          </a:p>
        </p:txBody>
      </p:sp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12" name="Диаграмма 11">
                <a:extLst>
                  <a:ext uri="{FF2B5EF4-FFF2-40B4-BE49-F238E27FC236}">
                    <a16:creationId xmlns:a16="http://schemas.microsoft.com/office/drawing/2014/main" id="{90BD8D84-11D2-21B1-6D53-A01D6138FDF7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918668553"/>
                  </p:ext>
                </p:extLst>
              </p:nvPr>
            </p:nvGraphicFramePr>
            <p:xfrm>
              <a:off x="6626352" y="1465740"/>
              <a:ext cx="5210175" cy="3788283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>
          <p:pic>
            <p:nvPicPr>
              <p:cNvPr id="12" name="Диаграмма 11">
                <a:extLst>
                  <a:ext uri="{FF2B5EF4-FFF2-40B4-BE49-F238E27FC236}">
                    <a16:creationId xmlns:a16="http://schemas.microsoft.com/office/drawing/2014/main" id="{90BD8D84-11D2-21B1-6D53-A01D6138FDF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626352" y="1465740"/>
                <a:ext cx="5210175" cy="3788283"/>
              </a:xfrm>
              <a:prstGeom prst="rect">
                <a:avLst/>
              </a:prstGeom>
            </p:spPr>
          </p:pic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C27E0077-1212-5F97-056A-D8201148B2BC}"/>
              </a:ext>
            </a:extLst>
          </p:cNvPr>
          <p:cNvSpPr txBox="1"/>
          <p:nvPr/>
        </p:nvSpPr>
        <p:spPr>
          <a:xfrm>
            <a:off x="7754112" y="1004075"/>
            <a:ext cx="38290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МК по результатам индикатора «Качество подготовки по образовательным программам»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33994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6" name="Диаграмма 5">
                <a:extLst>
                  <a:ext uri="{FF2B5EF4-FFF2-40B4-BE49-F238E27FC236}">
                    <a16:creationId xmlns:a16="http://schemas.microsoft.com/office/drawing/2014/main" id="{98656249-80BD-768F-459D-E2DAD7205B1E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4062857284"/>
                  </p:ext>
                </p:extLst>
              </p:nvPr>
            </p:nvGraphicFramePr>
            <p:xfrm>
              <a:off x="361951" y="914968"/>
              <a:ext cx="5429250" cy="4781743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6" name="Диаграмма 5">
                <a:extLst>
                  <a:ext uri="{FF2B5EF4-FFF2-40B4-BE49-F238E27FC236}">
                    <a16:creationId xmlns:a16="http://schemas.microsoft.com/office/drawing/2014/main" id="{98656249-80BD-768F-459D-E2DAD7205B1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1951" y="914968"/>
                <a:ext cx="5429250" cy="4781743"/>
              </a:xfrm>
              <a:prstGeom prst="rect">
                <a:avLst/>
              </a:prstGeom>
            </p:spPr>
          </p:pic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E4CA19F5-1384-71F7-5C1D-4D8CD282D4D3}"/>
              </a:ext>
            </a:extLst>
          </p:cNvPr>
          <p:cNvSpPr txBox="1"/>
          <p:nvPr/>
        </p:nvSpPr>
        <p:spPr>
          <a:xfrm>
            <a:off x="2153794" y="453302"/>
            <a:ext cx="28049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ВМК по результатам индикатора 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ru-RU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«Востребованность выпускников»</a:t>
            </a:r>
            <a:endParaRPr lang="ru-RU" dirty="0"/>
          </a:p>
        </p:txBody>
      </p:sp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9" name="Диаграмма 8">
                <a:extLst>
                  <a:ext uri="{FF2B5EF4-FFF2-40B4-BE49-F238E27FC236}">
                    <a16:creationId xmlns:a16="http://schemas.microsoft.com/office/drawing/2014/main" id="{1805C0B2-AAFE-8F08-E175-04E0B6DDB57E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289783556"/>
                  </p:ext>
                </p:extLst>
              </p:nvPr>
            </p:nvGraphicFramePr>
            <p:xfrm>
              <a:off x="6220207" y="914968"/>
              <a:ext cx="5286375" cy="416909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>
          <p:pic>
            <p:nvPicPr>
              <p:cNvPr id="9" name="Диаграмма 8">
                <a:extLst>
                  <a:ext uri="{FF2B5EF4-FFF2-40B4-BE49-F238E27FC236}">
                    <a16:creationId xmlns:a16="http://schemas.microsoft.com/office/drawing/2014/main" id="{1805C0B2-AAFE-8F08-E175-04E0B6DDB57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220207" y="914968"/>
                <a:ext cx="5286375" cy="4169095"/>
              </a:xfrm>
              <a:prstGeom prst="rect">
                <a:avLst/>
              </a:prstGeom>
            </p:spPr>
          </p:pic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45D1C557-7053-27FE-1315-9A39E205FB45}"/>
              </a:ext>
            </a:extLst>
          </p:cNvPr>
          <p:cNvSpPr txBox="1"/>
          <p:nvPr/>
        </p:nvSpPr>
        <p:spPr>
          <a:xfrm>
            <a:off x="7744968" y="453303"/>
            <a:ext cx="36461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МК по результатам индикатора «Востребованность выпускников»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6326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3DFEA4-3567-3F05-0E21-68607CAD9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937" y="529871"/>
            <a:ext cx="11247120" cy="95145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Методология рейтинговой оценки образовательной деятельности организаций медицинского образования и науки</a:t>
            </a:r>
            <a:b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Рейтинговая оценка </a:t>
            </a:r>
            <a:r>
              <a:rPr lang="kk-K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образовательной деятельности организаций медицинского образования и науки проводится с целью оценки эффективности деятельности организаций медицинского образования и науки в области подготовки кадров для системы здравоохранения, включая оценку качества подготовки и востребованности выпускников программ медицинского образования, обеспечения интеграции в международное образовательное пространство.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9D4E5C4-21AC-BC22-6543-FBB0A82EC7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440" y="1481329"/>
            <a:ext cx="10664952" cy="5129783"/>
          </a:xfrm>
        </p:spPr>
        <p:txBody>
          <a:bodyPr>
            <a:normAutofit/>
          </a:bodyPr>
          <a:lstStyle/>
          <a:p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Индикаторы</a:t>
            </a:r>
          </a:p>
          <a:p>
            <a:pPr algn="l"/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единицу производственного</a:t>
            </a:r>
          </a:p>
          <a:p>
            <a:pPr algn="l"/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персонала (персонал</a:t>
            </a:r>
          </a:p>
          <a:p>
            <a:pPr algn="l"/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научных и клинических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3B5A2FB-DEAC-4304-47C7-01B8C2BC769A}"/>
              </a:ext>
            </a:extLst>
          </p:cNvPr>
          <p:cNvSpPr/>
          <p:nvPr/>
        </p:nvSpPr>
        <p:spPr>
          <a:xfrm>
            <a:off x="234331" y="1867707"/>
            <a:ext cx="8123440" cy="112963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Качество подготовки по программам медицинского образования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(Доля выпускников интернатуры, резидентуры успешно прошедших независимую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экзаменацию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, доля обучающихся, являющихся призерами международных олимпиад, победителями международных конференций, конкурсов соревнований , результаты оценки удовлетворенности качеством обучения в ВУЗе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B8232D08-99F9-82D6-10A5-66AA82C3CF4A}"/>
              </a:ext>
            </a:extLst>
          </p:cNvPr>
          <p:cNvSpPr/>
          <p:nvPr/>
        </p:nvSpPr>
        <p:spPr>
          <a:xfrm>
            <a:off x="218526" y="3128527"/>
            <a:ext cx="8124203" cy="11296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Востребованность выпускников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(Доля выпускников программ интернатуры, магистратуры, докторантуры по итогам отчетного учебного года, трудоустроенных в организациях здравоохранения, доля выпускников программ по итогам которого подводится рейтинг, поступивших на следующий уровень образования 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A010CE8-0295-5D7B-1E8A-087FB5E9ED71}"/>
              </a:ext>
            </a:extLst>
          </p:cNvPr>
          <p:cNvSpPr/>
          <p:nvPr/>
        </p:nvSpPr>
        <p:spPr>
          <a:xfrm>
            <a:off x="218526" y="4400414"/>
            <a:ext cx="8154285" cy="98568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Интернационализация медицинского образования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       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(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Доля иностранных студентов, обучающихся в РК, в том числе доля студентов обучающихся на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ангийском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языке,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доля приглашенных зарубежных преподавателей в общем количестве ППС мед. ВУЗов,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доля программ двойного диплома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)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49FCC503-0898-2D2D-0148-1334FAA51646}"/>
              </a:ext>
            </a:extLst>
          </p:cNvPr>
          <p:cNvSpPr/>
          <p:nvPr/>
        </p:nvSpPr>
        <p:spPr>
          <a:xfrm>
            <a:off x="234331" y="5522876"/>
            <a:ext cx="8154285" cy="95145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Уровень профессорско-преподавательского состава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        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(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Доля ППС, участвующих в программах академической мобильности,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Доля ППС медицинских ВУЗов, владеющих английским языком,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Доля ППС, ведущих занятия на казахском языке, от общего числа преподавателей ВУЗа )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8" name="Правая фигурная скобка 27">
            <a:extLst>
              <a:ext uri="{FF2B5EF4-FFF2-40B4-BE49-F238E27FC236}">
                <a16:creationId xmlns:a16="http://schemas.microsoft.com/office/drawing/2014/main" id="{5C8CC5AE-3523-BE2A-D8C2-69B63E2193A1}"/>
              </a:ext>
            </a:extLst>
          </p:cNvPr>
          <p:cNvSpPr/>
          <p:nvPr/>
        </p:nvSpPr>
        <p:spPr>
          <a:xfrm>
            <a:off x="8163660" y="1680463"/>
            <a:ext cx="834355" cy="4930649"/>
          </a:xfrm>
          <a:prstGeom prst="rightBrace">
            <a:avLst>
              <a:gd name="adj1" fmla="val 8333"/>
              <a:gd name="adj2" fmla="val 49000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 w="9525">
                <a:solidFill>
                  <a:prstClr val="white"/>
                </a:solidFill>
                <a:prstDash val="solid"/>
              </a:ln>
              <a:solidFill>
                <a:srgbClr val="5B9BD5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4F04456-3FF0-5821-DD81-896DC4EF9650}"/>
              </a:ext>
            </a:extLst>
          </p:cNvPr>
          <p:cNvSpPr txBox="1"/>
          <p:nvPr/>
        </p:nvSpPr>
        <p:spPr>
          <a:xfrm>
            <a:off x="9144000" y="1809070"/>
            <a:ext cx="2460057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Категории ранжирования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Медицинские ВУЗы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НИИ/НЦ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медицинские факультеты при многопрофильных ВУЗах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ВМК и МК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Баллы по каждому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индикатору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рассчитывается по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формулам прописанные в методике</a:t>
            </a:r>
          </a:p>
        </p:txBody>
      </p:sp>
    </p:spTree>
    <p:extLst>
      <p:ext uri="{BB962C8B-B14F-4D97-AF65-F5344CB8AC3E}">
        <p14:creationId xmlns:p14="http://schemas.microsoft.com/office/powerpoint/2010/main" val="25822542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7" name="Диаграмма 6">
                <a:extLst>
                  <a:ext uri="{FF2B5EF4-FFF2-40B4-BE49-F238E27FC236}">
                    <a16:creationId xmlns:a16="http://schemas.microsoft.com/office/drawing/2014/main" id="{DDDC734A-F9E4-84B8-CF9D-9EF8B38F0EE7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435114850"/>
                  </p:ext>
                </p:extLst>
              </p:nvPr>
            </p:nvGraphicFramePr>
            <p:xfrm>
              <a:off x="1158430" y="1108519"/>
              <a:ext cx="5248275" cy="378142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7" name="Диаграмма 6">
                <a:extLst>
                  <a:ext uri="{FF2B5EF4-FFF2-40B4-BE49-F238E27FC236}">
                    <a16:creationId xmlns:a16="http://schemas.microsoft.com/office/drawing/2014/main" id="{DDDC734A-F9E4-84B8-CF9D-9EF8B38F0EE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58430" y="1108519"/>
                <a:ext cx="5248275" cy="3781425"/>
              </a:xfrm>
              <a:prstGeom prst="rect">
                <a:avLst/>
              </a:prstGeom>
            </p:spPr>
          </p:pic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70CFCF31-A861-8E82-53A8-8E8F2FD10005}"/>
              </a:ext>
            </a:extLst>
          </p:cNvPr>
          <p:cNvSpPr txBox="1"/>
          <p:nvPr/>
        </p:nvSpPr>
        <p:spPr>
          <a:xfrm>
            <a:off x="690373" y="690785"/>
            <a:ext cx="609447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ВМК по индикатору «Уровень ППС»</a:t>
            </a:r>
            <a:endParaRPr lang="ru-RU" sz="1600" dirty="0"/>
          </a:p>
        </p:txBody>
      </p:sp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10" name="Диаграмма 9">
                <a:extLst>
                  <a:ext uri="{FF2B5EF4-FFF2-40B4-BE49-F238E27FC236}">
                    <a16:creationId xmlns:a16="http://schemas.microsoft.com/office/drawing/2014/main" id="{5AB16335-D33F-FDE9-6477-19C8CB616D2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050983877"/>
                  </p:ext>
                </p:extLst>
              </p:nvPr>
            </p:nvGraphicFramePr>
            <p:xfrm>
              <a:off x="7022593" y="1049722"/>
              <a:ext cx="4482464" cy="3673793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>
          <p:pic>
            <p:nvPicPr>
              <p:cNvPr id="10" name="Диаграмма 9">
                <a:extLst>
                  <a:ext uri="{FF2B5EF4-FFF2-40B4-BE49-F238E27FC236}">
                    <a16:creationId xmlns:a16="http://schemas.microsoft.com/office/drawing/2014/main" id="{5AB16335-D33F-FDE9-6477-19C8CB616D2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22593" y="1049722"/>
                <a:ext cx="4482464" cy="3673793"/>
              </a:xfrm>
              <a:prstGeom prst="rect">
                <a:avLst/>
              </a:prstGeom>
            </p:spPr>
          </p:pic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3876C20D-35FF-9DC5-F227-26BEEEA83361}"/>
              </a:ext>
            </a:extLst>
          </p:cNvPr>
          <p:cNvSpPr txBox="1"/>
          <p:nvPr/>
        </p:nvSpPr>
        <p:spPr>
          <a:xfrm>
            <a:off x="6534721" y="690785"/>
            <a:ext cx="609447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МК по индикатору «Уровень ППС»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31584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9B441BA-0AB8-667F-8E65-20E4327206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5396"/>
            <a:ext cx="9144000" cy="5616764"/>
          </a:xfrm>
        </p:spPr>
        <p:txBody>
          <a:bodyPr>
            <a:normAutofit/>
          </a:bodyPr>
          <a:lstStyle/>
          <a:p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Рейтинг медицинских ВУЗов по результатам образовательной деятельности по итогам 2023-2024 учебного года</a:t>
            </a:r>
            <a:endParaRPr lang="ru-RU" sz="2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FD1273-A800-EE53-341C-8FA3A36541A3}"/>
              </a:ext>
            </a:extLst>
          </p:cNvPr>
          <p:cNvSpPr txBox="1"/>
          <p:nvPr/>
        </p:nvSpPr>
        <p:spPr>
          <a:xfrm>
            <a:off x="3047238" y="3244334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B0F2DB-F6EC-B0C9-EE0C-BD038D33F15F}"/>
              </a:ext>
            </a:extLst>
          </p:cNvPr>
          <p:cNvSpPr txBox="1"/>
          <p:nvPr/>
        </p:nvSpPr>
        <p:spPr>
          <a:xfrm>
            <a:off x="3047238" y="3244334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pic>
        <p:nvPicPr>
          <p:cNvPr id="2" name="image144.png">
            <a:extLst>
              <a:ext uri="{FF2B5EF4-FFF2-40B4-BE49-F238E27FC236}">
                <a16:creationId xmlns:a16="http://schemas.microsoft.com/office/drawing/2014/main" id="{2B0E618D-6C11-D05A-A0A0-FE947D79E082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882395" y="1994890"/>
            <a:ext cx="5212081" cy="3672781"/>
          </a:xfrm>
          <a:prstGeom prst="rect">
            <a:avLst/>
          </a:prstGeom>
          <a:ln w="12700">
            <a:solidFill>
              <a:srgbClr val="000000"/>
            </a:solidFill>
            <a:prstDash val="solid"/>
          </a:ln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E8AE9368-798B-F80A-8E86-0F39E9AD54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886971"/>
              </p:ext>
            </p:extLst>
          </p:nvPr>
        </p:nvGraphicFramePr>
        <p:xfrm>
          <a:off x="6376418" y="1994890"/>
          <a:ext cx="5477255" cy="3672781"/>
        </p:xfrm>
        <a:graphic>
          <a:graphicData uri="http://schemas.openxmlformats.org/drawingml/2006/table">
            <a:tbl>
              <a:tblPr/>
              <a:tblGrid>
                <a:gridCol w="399286">
                  <a:extLst>
                    <a:ext uri="{9D8B030D-6E8A-4147-A177-3AD203B41FA5}">
                      <a16:colId xmlns:a16="http://schemas.microsoft.com/office/drawing/2014/main" val="3224772462"/>
                    </a:ext>
                  </a:extLst>
                </a:gridCol>
                <a:gridCol w="837562">
                  <a:extLst>
                    <a:ext uri="{9D8B030D-6E8A-4147-A177-3AD203B41FA5}">
                      <a16:colId xmlns:a16="http://schemas.microsoft.com/office/drawing/2014/main" val="518811222"/>
                    </a:ext>
                  </a:extLst>
                </a:gridCol>
                <a:gridCol w="461771">
                  <a:extLst>
                    <a:ext uri="{9D8B030D-6E8A-4147-A177-3AD203B41FA5}">
                      <a16:colId xmlns:a16="http://schemas.microsoft.com/office/drawing/2014/main" val="2881798261"/>
                    </a:ext>
                  </a:extLst>
                </a:gridCol>
                <a:gridCol w="494022">
                  <a:extLst>
                    <a:ext uri="{9D8B030D-6E8A-4147-A177-3AD203B41FA5}">
                      <a16:colId xmlns:a16="http://schemas.microsoft.com/office/drawing/2014/main" val="4035113406"/>
                    </a:ext>
                  </a:extLst>
                </a:gridCol>
                <a:gridCol w="494022">
                  <a:extLst>
                    <a:ext uri="{9D8B030D-6E8A-4147-A177-3AD203B41FA5}">
                      <a16:colId xmlns:a16="http://schemas.microsoft.com/office/drawing/2014/main" val="3960138493"/>
                    </a:ext>
                  </a:extLst>
                </a:gridCol>
                <a:gridCol w="537026">
                  <a:extLst>
                    <a:ext uri="{9D8B030D-6E8A-4147-A177-3AD203B41FA5}">
                      <a16:colId xmlns:a16="http://schemas.microsoft.com/office/drawing/2014/main" val="4198325691"/>
                    </a:ext>
                  </a:extLst>
                </a:gridCol>
                <a:gridCol w="547777">
                  <a:extLst>
                    <a:ext uri="{9D8B030D-6E8A-4147-A177-3AD203B41FA5}">
                      <a16:colId xmlns:a16="http://schemas.microsoft.com/office/drawing/2014/main" val="3488290422"/>
                    </a:ext>
                  </a:extLst>
                </a:gridCol>
                <a:gridCol w="547777">
                  <a:extLst>
                    <a:ext uri="{9D8B030D-6E8A-4147-A177-3AD203B41FA5}">
                      <a16:colId xmlns:a16="http://schemas.microsoft.com/office/drawing/2014/main" val="3920968445"/>
                    </a:ext>
                  </a:extLst>
                </a:gridCol>
                <a:gridCol w="579006">
                  <a:extLst>
                    <a:ext uri="{9D8B030D-6E8A-4147-A177-3AD203B41FA5}">
                      <a16:colId xmlns:a16="http://schemas.microsoft.com/office/drawing/2014/main" val="2369563580"/>
                    </a:ext>
                  </a:extLst>
                </a:gridCol>
                <a:gridCol w="579006">
                  <a:extLst>
                    <a:ext uri="{9D8B030D-6E8A-4147-A177-3AD203B41FA5}">
                      <a16:colId xmlns:a16="http://schemas.microsoft.com/office/drawing/2014/main" val="1713889598"/>
                    </a:ext>
                  </a:extLst>
                </a:gridCol>
              </a:tblGrid>
              <a:tr h="64643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Организация образования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Качество образования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Востребованность выпускников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Интернационализация образования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Уровень профессорско-преподавательского состава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6092008"/>
                  </a:ext>
                </a:extLst>
              </a:tr>
              <a:tr h="4149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996161"/>
                  </a:ext>
                </a:extLst>
              </a:tr>
              <a:tr h="3393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КазНМУ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202,11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175,98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379,60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139,24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71,55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109,32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146,33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130,61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922474"/>
                  </a:ext>
                </a:extLst>
              </a:tr>
              <a:tr h="3393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МУА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178,04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170,67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485,10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159,42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44,02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72,11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138,11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144,07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211920"/>
                  </a:ext>
                </a:extLst>
              </a:tr>
              <a:tr h="3393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КМУ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177,34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150,91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492,41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160,74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59,34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91,15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117,91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107,99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111935"/>
                  </a:ext>
                </a:extLst>
              </a:tr>
              <a:tr h="3393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ЗКМУ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190,38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127,87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437,18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145,76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54,50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64,60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135,61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90,37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653484"/>
                  </a:ext>
                </a:extLst>
              </a:tr>
              <a:tr h="3393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МУС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149,55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135,41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484,61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163,90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63,02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84,75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117,31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104,65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640550"/>
                  </a:ext>
                </a:extLst>
              </a:tr>
              <a:tr h="3393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ЮКМА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170,56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164,37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468,36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146,01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83,34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81,11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134,34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127,34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687573"/>
                  </a:ext>
                </a:extLst>
              </a:tr>
              <a:tr h="3393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КРМУ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171,97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118,95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412,92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136,51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23,41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28,85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55,93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70,94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772651"/>
                  </a:ext>
                </a:extLst>
              </a:tr>
              <a:tr h="1641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ВШОЗ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5,89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5,16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40,23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83,21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75,64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63,07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70,41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541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2503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3.png">
            <a:extLst>
              <a:ext uri="{FF2B5EF4-FFF2-40B4-BE49-F238E27FC236}">
                <a16:creationId xmlns:a16="http://schemas.microsoft.com/office/drawing/2014/main" id="{ABB3342F-086E-BB9E-E8D6-E52DDAF35CA9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795529" y="925994"/>
            <a:ext cx="5784535" cy="2254884"/>
          </a:xfrm>
          <a:prstGeom prst="rect">
            <a:avLst/>
          </a:prstGeom>
          <a:ln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D03DA02-4031-A092-EA2E-5950248A3F4D}"/>
              </a:ext>
            </a:extLst>
          </p:cNvPr>
          <p:cNvSpPr txBox="1"/>
          <p:nvPr/>
        </p:nvSpPr>
        <p:spPr>
          <a:xfrm>
            <a:off x="3273552" y="449651"/>
            <a:ext cx="75331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«Качество подготовки по образовательным программам»</a:t>
            </a: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C4A5AC-6F4E-CBB4-DC36-71A25F69E662}"/>
              </a:ext>
            </a:extLst>
          </p:cNvPr>
          <p:cNvSpPr txBox="1"/>
          <p:nvPr/>
        </p:nvSpPr>
        <p:spPr>
          <a:xfrm>
            <a:off x="7013448" y="920827"/>
            <a:ext cx="4705542" cy="2360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КазНМУ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МУА, ЮКМА и КМУ – суммарный балл 150 – 200 баллов;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МУС, ЗКМУ И КРМУ – занимают вторую позицию с суммой баллов в пределах 100 – 150 баллов;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Самую нижнюю ступень (50,0 баллов) занимает ВШОЗ, что объясняется отсутствием баллов по трем показателям, так как эта организация образования не готовит бакалавров, интернов и резидентов; выпускники не принимали участия в опросе.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548D3F0A-7385-E41F-40D6-CC4499DB21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050717"/>
              </p:ext>
            </p:extLst>
          </p:nvPr>
        </p:nvGraphicFramePr>
        <p:xfrm>
          <a:off x="828488" y="3420952"/>
          <a:ext cx="10890501" cy="2921448"/>
        </p:xfrm>
        <a:graphic>
          <a:graphicData uri="http://schemas.openxmlformats.org/drawingml/2006/table">
            <a:tbl>
              <a:tblPr/>
              <a:tblGrid>
                <a:gridCol w="264375">
                  <a:extLst>
                    <a:ext uri="{9D8B030D-6E8A-4147-A177-3AD203B41FA5}">
                      <a16:colId xmlns:a16="http://schemas.microsoft.com/office/drawing/2014/main" val="3410871980"/>
                    </a:ext>
                  </a:extLst>
                </a:gridCol>
                <a:gridCol w="784011">
                  <a:extLst>
                    <a:ext uri="{9D8B030D-6E8A-4147-A177-3AD203B41FA5}">
                      <a16:colId xmlns:a16="http://schemas.microsoft.com/office/drawing/2014/main" val="3062785485"/>
                    </a:ext>
                  </a:extLst>
                </a:gridCol>
                <a:gridCol w="805850">
                  <a:extLst>
                    <a:ext uri="{9D8B030D-6E8A-4147-A177-3AD203B41FA5}">
                      <a16:colId xmlns:a16="http://schemas.microsoft.com/office/drawing/2014/main" val="3444601245"/>
                    </a:ext>
                  </a:extLst>
                </a:gridCol>
                <a:gridCol w="738429">
                  <a:extLst>
                    <a:ext uri="{9D8B030D-6E8A-4147-A177-3AD203B41FA5}">
                      <a16:colId xmlns:a16="http://schemas.microsoft.com/office/drawing/2014/main" val="3636876299"/>
                    </a:ext>
                  </a:extLst>
                </a:gridCol>
                <a:gridCol w="692847">
                  <a:extLst>
                    <a:ext uri="{9D8B030D-6E8A-4147-A177-3AD203B41FA5}">
                      <a16:colId xmlns:a16="http://schemas.microsoft.com/office/drawing/2014/main" val="1260706640"/>
                    </a:ext>
                  </a:extLst>
                </a:gridCol>
                <a:gridCol w="720196">
                  <a:extLst>
                    <a:ext uri="{9D8B030D-6E8A-4147-A177-3AD203B41FA5}">
                      <a16:colId xmlns:a16="http://schemas.microsoft.com/office/drawing/2014/main" val="4036675578"/>
                    </a:ext>
                  </a:extLst>
                </a:gridCol>
                <a:gridCol w="665498">
                  <a:extLst>
                    <a:ext uri="{9D8B030D-6E8A-4147-A177-3AD203B41FA5}">
                      <a16:colId xmlns:a16="http://schemas.microsoft.com/office/drawing/2014/main" val="3440325201"/>
                    </a:ext>
                  </a:extLst>
                </a:gridCol>
                <a:gridCol w="738429">
                  <a:extLst>
                    <a:ext uri="{9D8B030D-6E8A-4147-A177-3AD203B41FA5}">
                      <a16:colId xmlns:a16="http://schemas.microsoft.com/office/drawing/2014/main" val="277012699"/>
                    </a:ext>
                  </a:extLst>
                </a:gridCol>
                <a:gridCol w="875176">
                  <a:extLst>
                    <a:ext uri="{9D8B030D-6E8A-4147-A177-3AD203B41FA5}">
                      <a16:colId xmlns:a16="http://schemas.microsoft.com/office/drawing/2014/main" val="1818138072"/>
                    </a:ext>
                  </a:extLst>
                </a:gridCol>
                <a:gridCol w="866058">
                  <a:extLst>
                    <a:ext uri="{9D8B030D-6E8A-4147-A177-3AD203B41FA5}">
                      <a16:colId xmlns:a16="http://schemas.microsoft.com/office/drawing/2014/main" val="3367984040"/>
                    </a:ext>
                  </a:extLst>
                </a:gridCol>
                <a:gridCol w="738429">
                  <a:extLst>
                    <a:ext uri="{9D8B030D-6E8A-4147-A177-3AD203B41FA5}">
                      <a16:colId xmlns:a16="http://schemas.microsoft.com/office/drawing/2014/main" val="1742449947"/>
                    </a:ext>
                  </a:extLst>
                </a:gridCol>
                <a:gridCol w="362031">
                  <a:extLst>
                    <a:ext uri="{9D8B030D-6E8A-4147-A177-3AD203B41FA5}">
                      <a16:colId xmlns:a16="http://schemas.microsoft.com/office/drawing/2014/main" val="1679999179"/>
                    </a:ext>
                  </a:extLst>
                </a:gridCol>
                <a:gridCol w="374743">
                  <a:extLst>
                    <a:ext uri="{9D8B030D-6E8A-4147-A177-3AD203B41FA5}">
                      <a16:colId xmlns:a16="http://schemas.microsoft.com/office/drawing/2014/main" val="3699975475"/>
                    </a:ext>
                  </a:extLst>
                </a:gridCol>
                <a:gridCol w="774163">
                  <a:extLst>
                    <a:ext uri="{9D8B030D-6E8A-4147-A177-3AD203B41FA5}">
                      <a16:colId xmlns:a16="http://schemas.microsoft.com/office/drawing/2014/main" val="3086945524"/>
                    </a:ext>
                  </a:extLst>
                </a:gridCol>
                <a:gridCol w="725778">
                  <a:extLst>
                    <a:ext uri="{9D8B030D-6E8A-4147-A177-3AD203B41FA5}">
                      <a16:colId xmlns:a16="http://schemas.microsoft.com/office/drawing/2014/main" val="4222763406"/>
                    </a:ext>
                  </a:extLst>
                </a:gridCol>
                <a:gridCol w="764488">
                  <a:extLst>
                    <a:ext uri="{9D8B030D-6E8A-4147-A177-3AD203B41FA5}">
                      <a16:colId xmlns:a16="http://schemas.microsoft.com/office/drawing/2014/main" val="1623610157"/>
                    </a:ext>
                  </a:extLst>
                </a:gridCol>
              </a:tblGrid>
              <a:tr h="1233344">
                <a:tc row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Организация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образования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Выпускник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интернатуры,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успешно прошедших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независимую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экзаменацию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(прошедших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установленный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порог балльной оценки)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I1.1×0,65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Выпускники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резидентуры,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успешно прошедших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независимую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экзаменацию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(прошедших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установленный порог балльной оценки)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I1.2×65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Обучающиеся,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являющиеся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призерами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международных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форумов,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проводимых в РК                     </a:t>
                      </a: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 баллов × I1.3,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 баллов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Обучающиеся,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являющиеся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призерами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международных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форумов,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проводимых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ближнем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 дальнем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зарубежье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 баллов × I1.4,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 баллов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Результаты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оценки качества образовательного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процесса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обучающимися                                  	5 баллов × I1.5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 баллов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Качество подготовки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 программам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медицинского образования (</a:t>
                      </a: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итоговая</a:t>
                      </a: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169212"/>
                  </a:ext>
                </a:extLst>
              </a:tr>
              <a:tr h="2303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dirty="0"/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6217037"/>
                  </a:ext>
                </a:extLst>
              </a:tr>
              <a:tr h="18102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КазНМУ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97,70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63,51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99,80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64,87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11,40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0,43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17,20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19,00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202,11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175,98</a:t>
                      </a:r>
                      <a:endParaRPr lang="ru-RU" dirty="0"/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175,98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601212"/>
                  </a:ext>
                </a:extLst>
              </a:tr>
              <a:tr h="18102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МУА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87,57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56,92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87,31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56,75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0,90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27,00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0,86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34,40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7,00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178,04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182,07</a:t>
                      </a:r>
                      <a:endParaRPr lang="ru-RU" dirty="0"/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170,67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086982"/>
                  </a:ext>
                </a:extLst>
              </a:tr>
              <a:tr h="18102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МУК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86,33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56,11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89,07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57,90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0,73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21,90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12,40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4,50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177,34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152,81</a:t>
                      </a:r>
                      <a:endParaRPr lang="ru-RU" dirty="0"/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150,91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279484"/>
                  </a:ext>
                </a:extLst>
              </a:tr>
              <a:tr h="18102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ЗКМУ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87,73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57,02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99,55</a:t>
                      </a:r>
                      <a:r>
                        <a:rPr lang="ru-RU" sz="8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64,71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1,15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34,50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0,25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10,00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8,50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190,38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174,73</a:t>
                      </a:r>
                      <a:endParaRPr lang="ru-RU" dirty="0"/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127,87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1931596"/>
                  </a:ext>
                </a:extLst>
              </a:tr>
              <a:tr h="18102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МУС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59,57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38,72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86,76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56,39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0,71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21,30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0,22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8,80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11,50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149,56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136,71</a:t>
                      </a:r>
                      <a:endParaRPr lang="ru-RU" dirty="0"/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135,41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8143926"/>
                  </a:ext>
                </a:extLst>
              </a:tr>
              <a:tr h="18102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ЮКМА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84,16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54,70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80,57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52,37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11,70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0,64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25,60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24,00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170,56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168,37</a:t>
                      </a:r>
                      <a:endParaRPr lang="ru-RU" dirty="0"/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164,37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8885502"/>
                  </a:ext>
                </a:extLst>
              </a:tr>
              <a:tr h="18102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КРМУ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84,94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55,21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86,83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56,44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2,10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0,13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5,20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171,97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118,95</a:t>
                      </a:r>
                      <a:endParaRPr lang="ru-RU" dirty="0"/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118,95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9702078"/>
                  </a:ext>
                </a:extLst>
              </a:tr>
              <a:tr h="14373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ВШОЗ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4,71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141,3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1,18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47,20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5,89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188,50</a:t>
                      </a:r>
                      <a:endParaRPr lang="ru-RU" dirty="0"/>
                    </a:p>
                  </a:txBody>
                  <a:tcPr marL="44361" marR="44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50,00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361" marR="443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6483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747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E3136EA-3285-DA3A-2B8B-A5448DFFB935}"/>
              </a:ext>
            </a:extLst>
          </p:cNvPr>
          <p:cNvSpPr txBox="1"/>
          <p:nvPr/>
        </p:nvSpPr>
        <p:spPr>
          <a:xfrm>
            <a:off x="7310959" y="845827"/>
            <a:ext cx="4048555" cy="1669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Верхнюю ступень 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(150 - 200 баллов) занимают МУС, КМУ, МУА;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средний уровень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(свыше 100 - 150) в ЮКМА, ЗКМУ, </a:t>
            </a:r>
            <a:r>
              <a:rPr lang="ru-R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КазНМУ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КРМУ;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нижней ступени 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(50 - 100 баллов) ВШОЗ (не готовит бакалавров, интернов, резидентов).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7" name="image17.png">
            <a:extLst>
              <a:ext uri="{FF2B5EF4-FFF2-40B4-BE49-F238E27FC236}">
                <a16:creationId xmlns:a16="http://schemas.microsoft.com/office/drawing/2014/main" id="{17885AB7-5D06-72CB-1E2A-9D5E4995AE19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766523" y="787644"/>
            <a:ext cx="5963461" cy="2339603"/>
          </a:xfrm>
          <a:prstGeom prst="rect">
            <a:avLst/>
          </a:prstGeom>
          <a:ln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5AA8C2B-D400-9573-6919-8FF672078F11}"/>
              </a:ext>
            </a:extLst>
          </p:cNvPr>
          <p:cNvSpPr txBox="1"/>
          <p:nvPr/>
        </p:nvSpPr>
        <p:spPr>
          <a:xfrm>
            <a:off x="3240761" y="365456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«Востребованность выпускников» </a:t>
            </a:r>
            <a:endParaRPr lang="ru-RU" dirty="0"/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A215FAA9-0E86-E843-9B74-74533DDD3C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734118"/>
              </p:ext>
            </p:extLst>
          </p:nvPr>
        </p:nvGraphicFramePr>
        <p:xfrm>
          <a:off x="679702" y="3238286"/>
          <a:ext cx="11052054" cy="3176437"/>
        </p:xfrm>
        <a:graphic>
          <a:graphicData uri="http://schemas.openxmlformats.org/drawingml/2006/table">
            <a:tbl>
              <a:tblPr/>
              <a:tblGrid>
                <a:gridCol w="663250">
                  <a:extLst>
                    <a:ext uri="{9D8B030D-6E8A-4147-A177-3AD203B41FA5}">
                      <a16:colId xmlns:a16="http://schemas.microsoft.com/office/drawing/2014/main" val="2099567628"/>
                    </a:ext>
                  </a:extLst>
                </a:gridCol>
                <a:gridCol w="604319">
                  <a:extLst>
                    <a:ext uri="{9D8B030D-6E8A-4147-A177-3AD203B41FA5}">
                      <a16:colId xmlns:a16="http://schemas.microsoft.com/office/drawing/2014/main" val="3720848311"/>
                    </a:ext>
                  </a:extLst>
                </a:gridCol>
                <a:gridCol w="574171">
                  <a:extLst>
                    <a:ext uri="{9D8B030D-6E8A-4147-A177-3AD203B41FA5}">
                      <a16:colId xmlns:a16="http://schemas.microsoft.com/office/drawing/2014/main" val="2885070777"/>
                    </a:ext>
                  </a:extLst>
                </a:gridCol>
                <a:gridCol w="404743">
                  <a:extLst>
                    <a:ext uri="{9D8B030D-6E8A-4147-A177-3AD203B41FA5}">
                      <a16:colId xmlns:a16="http://schemas.microsoft.com/office/drawing/2014/main" val="4271820543"/>
                    </a:ext>
                  </a:extLst>
                </a:gridCol>
                <a:gridCol w="470632">
                  <a:extLst>
                    <a:ext uri="{9D8B030D-6E8A-4147-A177-3AD203B41FA5}">
                      <a16:colId xmlns:a16="http://schemas.microsoft.com/office/drawing/2014/main" val="274089233"/>
                    </a:ext>
                  </a:extLst>
                </a:gridCol>
                <a:gridCol w="357680">
                  <a:extLst>
                    <a:ext uri="{9D8B030D-6E8A-4147-A177-3AD203B41FA5}">
                      <a16:colId xmlns:a16="http://schemas.microsoft.com/office/drawing/2014/main" val="2239604351"/>
                    </a:ext>
                  </a:extLst>
                </a:gridCol>
                <a:gridCol w="414156">
                  <a:extLst>
                    <a:ext uri="{9D8B030D-6E8A-4147-A177-3AD203B41FA5}">
                      <a16:colId xmlns:a16="http://schemas.microsoft.com/office/drawing/2014/main" val="4149551158"/>
                    </a:ext>
                  </a:extLst>
                </a:gridCol>
                <a:gridCol w="348268">
                  <a:extLst>
                    <a:ext uri="{9D8B030D-6E8A-4147-A177-3AD203B41FA5}">
                      <a16:colId xmlns:a16="http://schemas.microsoft.com/office/drawing/2014/main" val="1997624559"/>
                    </a:ext>
                  </a:extLst>
                </a:gridCol>
                <a:gridCol w="384263">
                  <a:extLst>
                    <a:ext uri="{9D8B030D-6E8A-4147-A177-3AD203B41FA5}">
                      <a16:colId xmlns:a16="http://schemas.microsoft.com/office/drawing/2014/main" val="2008719845"/>
                    </a:ext>
                  </a:extLst>
                </a:gridCol>
                <a:gridCol w="434636">
                  <a:extLst>
                    <a:ext uri="{9D8B030D-6E8A-4147-A177-3AD203B41FA5}">
                      <a16:colId xmlns:a16="http://schemas.microsoft.com/office/drawing/2014/main" val="3444698191"/>
                    </a:ext>
                  </a:extLst>
                </a:gridCol>
                <a:gridCol w="395331">
                  <a:extLst>
                    <a:ext uri="{9D8B030D-6E8A-4147-A177-3AD203B41FA5}">
                      <a16:colId xmlns:a16="http://schemas.microsoft.com/office/drawing/2014/main" val="3235594784"/>
                    </a:ext>
                  </a:extLst>
                </a:gridCol>
                <a:gridCol w="376505">
                  <a:extLst>
                    <a:ext uri="{9D8B030D-6E8A-4147-A177-3AD203B41FA5}">
                      <a16:colId xmlns:a16="http://schemas.microsoft.com/office/drawing/2014/main" val="1962121281"/>
                    </a:ext>
                  </a:extLst>
                </a:gridCol>
                <a:gridCol w="404743">
                  <a:extLst>
                    <a:ext uri="{9D8B030D-6E8A-4147-A177-3AD203B41FA5}">
                      <a16:colId xmlns:a16="http://schemas.microsoft.com/office/drawing/2014/main" val="2529952971"/>
                    </a:ext>
                  </a:extLst>
                </a:gridCol>
                <a:gridCol w="414156">
                  <a:extLst>
                    <a:ext uri="{9D8B030D-6E8A-4147-A177-3AD203B41FA5}">
                      <a16:colId xmlns:a16="http://schemas.microsoft.com/office/drawing/2014/main" val="257562997"/>
                    </a:ext>
                  </a:extLst>
                </a:gridCol>
                <a:gridCol w="461219">
                  <a:extLst>
                    <a:ext uri="{9D8B030D-6E8A-4147-A177-3AD203B41FA5}">
                      <a16:colId xmlns:a16="http://schemas.microsoft.com/office/drawing/2014/main" val="1035116409"/>
                    </a:ext>
                  </a:extLst>
                </a:gridCol>
                <a:gridCol w="451807">
                  <a:extLst>
                    <a:ext uri="{9D8B030D-6E8A-4147-A177-3AD203B41FA5}">
                      <a16:colId xmlns:a16="http://schemas.microsoft.com/office/drawing/2014/main" val="4006519180"/>
                    </a:ext>
                  </a:extLst>
                </a:gridCol>
                <a:gridCol w="432981">
                  <a:extLst>
                    <a:ext uri="{9D8B030D-6E8A-4147-A177-3AD203B41FA5}">
                      <a16:colId xmlns:a16="http://schemas.microsoft.com/office/drawing/2014/main" val="3949795421"/>
                    </a:ext>
                  </a:extLst>
                </a:gridCol>
                <a:gridCol w="432981">
                  <a:extLst>
                    <a:ext uri="{9D8B030D-6E8A-4147-A177-3AD203B41FA5}">
                      <a16:colId xmlns:a16="http://schemas.microsoft.com/office/drawing/2014/main" val="4028995035"/>
                    </a:ext>
                  </a:extLst>
                </a:gridCol>
                <a:gridCol w="432981">
                  <a:extLst>
                    <a:ext uri="{9D8B030D-6E8A-4147-A177-3AD203B41FA5}">
                      <a16:colId xmlns:a16="http://schemas.microsoft.com/office/drawing/2014/main" val="516002690"/>
                    </a:ext>
                  </a:extLst>
                </a:gridCol>
                <a:gridCol w="334198">
                  <a:extLst>
                    <a:ext uri="{9D8B030D-6E8A-4147-A177-3AD203B41FA5}">
                      <a16:colId xmlns:a16="http://schemas.microsoft.com/office/drawing/2014/main" val="2112675064"/>
                    </a:ext>
                  </a:extLst>
                </a:gridCol>
                <a:gridCol w="480045">
                  <a:extLst>
                    <a:ext uri="{9D8B030D-6E8A-4147-A177-3AD203B41FA5}">
                      <a16:colId xmlns:a16="http://schemas.microsoft.com/office/drawing/2014/main" val="4274430692"/>
                    </a:ext>
                  </a:extLst>
                </a:gridCol>
                <a:gridCol w="443961">
                  <a:extLst>
                    <a:ext uri="{9D8B030D-6E8A-4147-A177-3AD203B41FA5}">
                      <a16:colId xmlns:a16="http://schemas.microsoft.com/office/drawing/2014/main" val="3910368234"/>
                    </a:ext>
                  </a:extLst>
                </a:gridCol>
                <a:gridCol w="543404">
                  <a:extLst>
                    <a:ext uri="{9D8B030D-6E8A-4147-A177-3AD203B41FA5}">
                      <a16:colId xmlns:a16="http://schemas.microsoft.com/office/drawing/2014/main" val="3499069011"/>
                    </a:ext>
                  </a:extLst>
                </a:gridCol>
                <a:gridCol w="791624">
                  <a:extLst>
                    <a:ext uri="{9D8B030D-6E8A-4147-A177-3AD203B41FA5}">
                      <a16:colId xmlns:a16="http://schemas.microsoft.com/office/drawing/2014/main" val="2427938095"/>
                    </a:ext>
                  </a:extLst>
                </a:gridCol>
              </a:tblGrid>
              <a:tr h="177256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ВУЗ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 Востребованность выпускников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87031"/>
                  </a:ext>
                </a:extLst>
              </a:tr>
              <a:tr h="3367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Выпускники программ бакалавриата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Выпускники программ интернатуры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Выпускники программ магистратуры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Выпускники программ докторантуры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Выпускники программ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резидентуры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indent="450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Оценка удовлетворенности работодателей    </a:t>
                      </a:r>
                      <a:r>
                        <a:rPr lang="ru-RU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10 баллов × I2.11</a:t>
                      </a:r>
                      <a:br>
                        <a:rPr lang="ru-RU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7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40 баллов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итого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95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794920"/>
                  </a:ext>
                </a:extLst>
              </a:tr>
              <a:tr h="981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трудоустроенные в организациях здравоохранения        	</a:t>
                      </a:r>
                      <a: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0,25 баллов × I2.1</a:t>
                      </a:r>
                      <a:b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7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20 баллов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поступившие на следующий уровень образования    	</a:t>
                      </a:r>
                      <a:r>
                        <a:rPr lang="ru-RU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0,8 баллов × I2.2</a:t>
                      </a:r>
                      <a:br>
                        <a:rPr lang="ru-RU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7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12 баллов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трудоустроенные в организациях </a:t>
                      </a:r>
                      <a:r>
                        <a:rPr lang="ru-RU" sz="7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здравоохране-ния</a:t>
                      </a: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0,25 баллов × I2.3</a:t>
                      </a:r>
                      <a:b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7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20 баллов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поступившие на следующий уровень образования  	</a:t>
                      </a:r>
                      <a: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0,8 баллов × I2.4</a:t>
                      </a:r>
                      <a:b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7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12 баллов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трудоустроенные в организациях здравоохранения   </a:t>
                      </a:r>
                      <a: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0,2 баллов × I2.5</a:t>
                      </a:r>
                      <a:r>
                        <a:rPr lang="ru-RU" sz="7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7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20 баллов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поступившие на следующий уровень образования       	</a:t>
                      </a:r>
                      <a: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1,2 баллов × I2.6</a:t>
                      </a:r>
                      <a:b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7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12 баллов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трудоустроенные в организациях здравоохранения   </a:t>
                      </a:r>
                      <a: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0,2 балла × I2.7</a:t>
                      </a:r>
                      <a:r>
                        <a:rPr lang="ru-RU" sz="7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но не более 20 баллов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трудоустроенные в организациях здравоохранения </a:t>
                      </a:r>
                      <a: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0,2 балла × I2.9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20 баллов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поступившие на следующий уровень образования         	</a:t>
                      </a:r>
                      <a: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2,4 балла × I2.10</a:t>
                      </a:r>
                      <a:b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7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 более 12 баллов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95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95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 учетом поправок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558133"/>
                  </a:ext>
                </a:extLst>
              </a:tr>
              <a:tr h="23778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1487203"/>
                  </a:ext>
                </a:extLst>
              </a:tr>
              <a:tr h="18131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КазНМУ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77,30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19,33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11,90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9,52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7,55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66,8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53,44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57,2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11,44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14,88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7,20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81,8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16,36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1,60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3,84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379,60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187,56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139,2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725229"/>
                  </a:ext>
                </a:extLst>
              </a:tr>
              <a:tr h="169421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МУА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55,80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13,95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37,20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29,76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12,95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35,04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93,7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18,74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1,60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1,92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96,9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19,38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95,6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19,12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3,90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9,36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48,00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485,10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208,22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159,4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105014"/>
                  </a:ext>
                </a:extLst>
              </a:tr>
              <a:tr h="169421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КМУ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90,51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22,63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4,07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3,26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9,24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48,38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87,5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17,50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92,8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18,56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3,41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8,18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42,00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492,41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204,74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160,7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568980"/>
                  </a:ext>
                </a:extLst>
              </a:tr>
              <a:tr h="169421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ЗКМУ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66,67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16,67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18,33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14,66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7,49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49,7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39,76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90,0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76,4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15,29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1,80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4,32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437,18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179,18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145,8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058134"/>
                  </a:ext>
                </a:extLst>
              </a:tr>
              <a:tr h="16050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МУС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63,63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15,91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18,18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14,54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7,35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69,4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55,52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90,9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18,18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10,92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95,7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19,14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8,40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484,61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217,96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163,9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452575"/>
                  </a:ext>
                </a:extLst>
              </a:tr>
              <a:tr h="169421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ЮКМА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1,61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1,29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98,3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24,57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17,19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64,3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12,86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7,15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8,58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71,4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14,29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41,00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468,36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164,78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146,0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923131"/>
                  </a:ext>
                </a:extLst>
              </a:tr>
              <a:tr h="169421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КРМУ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71,01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17,75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5,92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4,74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8,35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29,97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59,4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11,88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0,75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1,80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412,92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164,48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136,5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439330"/>
                  </a:ext>
                </a:extLst>
              </a:tr>
              <a:tr h="248158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ВШОЗ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0,23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5,16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40,23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40,23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590" marR="605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188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0231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46.png">
            <a:extLst>
              <a:ext uri="{FF2B5EF4-FFF2-40B4-BE49-F238E27FC236}">
                <a16:creationId xmlns:a16="http://schemas.microsoft.com/office/drawing/2014/main" id="{5741CA93-AD58-1EDD-08E2-D2CC4376F777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720280" y="659070"/>
            <a:ext cx="5776722" cy="2614482"/>
          </a:xfrm>
          <a:prstGeom prst="rect">
            <a:avLst/>
          </a:prstGeom>
          <a:ln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D57D65-ABA9-B539-53C6-C62DBDD7F00B}"/>
              </a:ext>
            </a:extLst>
          </p:cNvPr>
          <p:cNvSpPr txBox="1"/>
          <p:nvPr/>
        </p:nvSpPr>
        <p:spPr>
          <a:xfrm>
            <a:off x="6497002" y="810828"/>
            <a:ext cx="5278184" cy="1771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Высокий (150 - 200 баллов) уровень не достиг ни один ВУЗ.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Средний (свыше 100 - 150) уровень достигнут только одним ВУЗом – </a:t>
            </a:r>
            <a:r>
              <a:rPr lang="ru-R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КазНМУ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 суммой 109,32 балла,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Суммарный показатель остальных вузов соответствует</a:t>
            </a: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низкому уровню 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(50 - 100 баллов).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самой нижней ступени – КРМУ с суммой 28,85 баллов.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281360-CBB1-C5DF-0DEB-29046726A37B}"/>
              </a:ext>
            </a:extLst>
          </p:cNvPr>
          <p:cNvSpPr txBox="1"/>
          <p:nvPr/>
        </p:nvSpPr>
        <p:spPr>
          <a:xfrm>
            <a:off x="3449574" y="205682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«Интернационализация медицинского образования»</a:t>
            </a:r>
            <a:endParaRPr lang="ru-RU" dirty="0"/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0C4C62E9-761E-C926-0275-87479D8D2F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525684"/>
              </p:ext>
            </p:extLst>
          </p:nvPr>
        </p:nvGraphicFramePr>
        <p:xfrm>
          <a:off x="720280" y="3429000"/>
          <a:ext cx="11122854" cy="3158838"/>
        </p:xfrm>
        <a:graphic>
          <a:graphicData uri="http://schemas.openxmlformats.org/drawingml/2006/table">
            <a:tbl>
              <a:tblPr/>
              <a:tblGrid>
                <a:gridCol w="487363">
                  <a:extLst>
                    <a:ext uri="{9D8B030D-6E8A-4147-A177-3AD203B41FA5}">
                      <a16:colId xmlns:a16="http://schemas.microsoft.com/office/drawing/2014/main" val="1162184430"/>
                    </a:ext>
                  </a:extLst>
                </a:gridCol>
                <a:gridCol w="417093">
                  <a:extLst>
                    <a:ext uri="{9D8B030D-6E8A-4147-A177-3AD203B41FA5}">
                      <a16:colId xmlns:a16="http://schemas.microsoft.com/office/drawing/2014/main" val="266048203"/>
                    </a:ext>
                  </a:extLst>
                </a:gridCol>
                <a:gridCol w="444904">
                  <a:extLst>
                    <a:ext uri="{9D8B030D-6E8A-4147-A177-3AD203B41FA5}">
                      <a16:colId xmlns:a16="http://schemas.microsoft.com/office/drawing/2014/main" val="1687820428"/>
                    </a:ext>
                  </a:extLst>
                </a:gridCol>
                <a:gridCol w="395145">
                  <a:extLst>
                    <a:ext uri="{9D8B030D-6E8A-4147-A177-3AD203B41FA5}">
                      <a16:colId xmlns:a16="http://schemas.microsoft.com/office/drawing/2014/main" val="1627181845"/>
                    </a:ext>
                  </a:extLst>
                </a:gridCol>
                <a:gridCol w="317881">
                  <a:extLst>
                    <a:ext uri="{9D8B030D-6E8A-4147-A177-3AD203B41FA5}">
                      <a16:colId xmlns:a16="http://schemas.microsoft.com/office/drawing/2014/main" val="903030349"/>
                    </a:ext>
                  </a:extLst>
                </a:gridCol>
                <a:gridCol w="314858">
                  <a:extLst>
                    <a:ext uri="{9D8B030D-6E8A-4147-A177-3AD203B41FA5}">
                      <a16:colId xmlns:a16="http://schemas.microsoft.com/office/drawing/2014/main" val="2515421530"/>
                    </a:ext>
                  </a:extLst>
                </a:gridCol>
                <a:gridCol w="314858">
                  <a:extLst>
                    <a:ext uri="{9D8B030D-6E8A-4147-A177-3AD203B41FA5}">
                      <a16:colId xmlns:a16="http://schemas.microsoft.com/office/drawing/2014/main" val="2685429331"/>
                    </a:ext>
                  </a:extLst>
                </a:gridCol>
                <a:gridCol w="317079">
                  <a:extLst>
                    <a:ext uri="{9D8B030D-6E8A-4147-A177-3AD203B41FA5}">
                      <a16:colId xmlns:a16="http://schemas.microsoft.com/office/drawing/2014/main" val="3386781359"/>
                    </a:ext>
                  </a:extLst>
                </a:gridCol>
                <a:gridCol w="422278">
                  <a:extLst>
                    <a:ext uri="{9D8B030D-6E8A-4147-A177-3AD203B41FA5}">
                      <a16:colId xmlns:a16="http://schemas.microsoft.com/office/drawing/2014/main" val="1450147111"/>
                    </a:ext>
                  </a:extLst>
                </a:gridCol>
                <a:gridCol w="314858">
                  <a:extLst>
                    <a:ext uri="{9D8B030D-6E8A-4147-A177-3AD203B41FA5}">
                      <a16:colId xmlns:a16="http://schemas.microsoft.com/office/drawing/2014/main" val="1318330769"/>
                    </a:ext>
                  </a:extLst>
                </a:gridCol>
                <a:gridCol w="422278">
                  <a:extLst>
                    <a:ext uri="{9D8B030D-6E8A-4147-A177-3AD203B41FA5}">
                      <a16:colId xmlns:a16="http://schemas.microsoft.com/office/drawing/2014/main" val="454480939"/>
                    </a:ext>
                  </a:extLst>
                </a:gridCol>
                <a:gridCol w="422278">
                  <a:extLst>
                    <a:ext uri="{9D8B030D-6E8A-4147-A177-3AD203B41FA5}">
                      <a16:colId xmlns:a16="http://schemas.microsoft.com/office/drawing/2014/main" val="1731636111"/>
                    </a:ext>
                  </a:extLst>
                </a:gridCol>
                <a:gridCol w="314858">
                  <a:extLst>
                    <a:ext uri="{9D8B030D-6E8A-4147-A177-3AD203B41FA5}">
                      <a16:colId xmlns:a16="http://schemas.microsoft.com/office/drawing/2014/main" val="1273227630"/>
                    </a:ext>
                  </a:extLst>
                </a:gridCol>
                <a:gridCol w="314858">
                  <a:extLst>
                    <a:ext uri="{9D8B030D-6E8A-4147-A177-3AD203B41FA5}">
                      <a16:colId xmlns:a16="http://schemas.microsoft.com/office/drawing/2014/main" val="3240662031"/>
                    </a:ext>
                  </a:extLst>
                </a:gridCol>
                <a:gridCol w="422278">
                  <a:extLst>
                    <a:ext uri="{9D8B030D-6E8A-4147-A177-3AD203B41FA5}">
                      <a16:colId xmlns:a16="http://schemas.microsoft.com/office/drawing/2014/main" val="3510425981"/>
                    </a:ext>
                  </a:extLst>
                </a:gridCol>
                <a:gridCol w="315598">
                  <a:extLst>
                    <a:ext uri="{9D8B030D-6E8A-4147-A177-3AD203B41FA5}">
                      <a16:colId xmlns:a16="http://schemas.microsoft.com/office/drawing/2014/main" val="841936573"/>
                    </a:ext>
                  </a:extLst>
                </a:gridCol>
                <a:gridCol w="422278">
                  <a:extLst>
                    <a:ext uri="{9D8B030D-6E8A-4147-A177-3AD203B41FA5}">
                      <a16:colId xmlns:a16="http://schemas.microsoft.com/office/drawing/2014/main" val="4214800414"/>
                    </a:ext>
                  </a:extLst>
                </a:gridCol>
                <a:gridCol w="422278">
                  <a:extLst>
                    <a:ext uri="{9D8B030D-6E8A-4147-A177-3AD203B41FA5}">
                      <a16:colId xmlns:a16="http://schemas.microsoft.com/office/drawing/2014/main" val="1676010361"/>
                    </a:ext>
                  </a:extLst>
                </a:gridCol>
                <a:gridCol w="422278">
                  <a:extLst>
                    <a:ext uri="{9D8B030D-6E8A-4147-A177-3AD203B41FA5}">
                      <a16:colId xmlns:a16="http://schemas.microsoft.com/office/drawing/2014/main" val="3685224667"/>
                    </a:ext>
                  </a:extLst>
                </a:gridCol>
                <a:gridCol w="422278">
                  <a:extLst>
                    <a:ext uri="{9D8B030D-6E8A-4147-A177-3AD203B41FA5}">
                      <a16:colId xmlns:a16="http://schemas.microsoft.com/office/drawing/2014/main" val="3057657157"/>
                    </a:ext>
                  </a:extLst>
                </a:gridCol>
                <a:gridCol w="422278">
                  <a:extLst>
                    <a:ext uri="{9D8B030D-6E8A-4147-A177-3AD203B41FA5}">
                      <a16:colId xmlns:a16="http://schemas.microsoft.com/office/drawing/2014/main" val="3559465701"/>
                    </a:ext>
                  </a:extLst>
                </a:gridCol>
                <a:gridCol w="422278">
                  <a:extLst>
                    <a:ext uri="{9D8B030D-6E8A-4147-A177-3AD203B41FA5}">
                      <a16:colId xmlns:a16="http://schemas.microsoft.com/office/drawing/2014/main" val="560613575"/>
                    </a:ext>
                  </a:extLst>
                </a:gridCol>
                <a:gridCol w="314858">
                  <a:extLst>
                    <a:ext uri="{9D8B030D-6E8A-4147-A177-3AD203B41FA5}">
                      <a16:colId xmlns:a16="http://schemas.microsoft.com/office/drawing/2014/main" val="2240092730"/>
                    </a:ext>
                  </a:extLst>
                </a:gridCol>
                <a:gridCol w="422278">
                  <a:extLst>
                    <a:ext uri="{9D8B030D-6E8A-4147-A177-3AD203B41FA5}">
                      <a16:colId xmlns:a16="http://schemas.microsoft.com/office/drawing/2014/main" val="3661480321"/>
                    </a:ext>
                  </a:extLst>
                </a:gridCol>
                <a:gridCol w="350196">
                  <a:extLst>
                    <a:ext uri="{9D8B030D-6E8A-4147-A177-3AD203B41FA5}">
                      <a16:colId xmlns:a16="http://schemas.microsoft.com/office/drawing/2014/main" val="2817322020"/>
                    </a:ext>
                  </a:extLst>
                </a:gridCol>
                <a:gridCol w="489917">
                  <a:extLst>
                    <a:ext uri="{9D8B030D-6E8A-4147-A177-3AD203B41FA5}">
                      <a16:colId xmlns:a16="http://schemas.microsoft.com/office/drawing/2014/main" val="3556763985"/>
                    </a:ext>
                  </a:extLst>
                </a:gridCol>
                <a:gridCol w="526736">
                  <a:extLst>
                    <a:ext uri="{9D8B030D-6E8A-4147-A177-3AD203B41FA5}">
                      <a16:colId xmlns:a16="http://schemas.microsoft.com/office/drawing/2014/main" val="1727931836"/>
                    </a:ext>
                  </a:extLst>
                </a:gridCol>
                <a:gridCol w="526736">
                  <a:extLst>
                    <a:ext uri="{9D8B030D-6E8A-4147-A177-3AD203B41FA5}">
                      <a16:colId xmlns:a16="http://schemas.microsoft.com/office/drawing/2014/main" val="2891774194"/>
                    </a:ext>
                  </a:extLst>
                </a:gridCol>
              </a:tblGrid>
              <a:tr h="252012">
                <a:tc row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ВУЗ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иностранных студентов, обучающихся в ВУЗе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22 баллов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студентов, обучающихся на английском языке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22 баллов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студентов, обучающихся по программам трёхъязычного обучения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22 баллов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обучающихся, участвующих в программах академической мобильности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программ двойного диплома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10 баллов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выпускников, получивших двойной диплом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5 баллов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приглашенных зарубежных преподавателей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18 баллов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Интернационализация медицинского образования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775839"/>
                  </a:ext>
                </a:extLst>
              </a:tr>
              <a:tr h="2525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/ из ВУЗы РК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/ из ВУЗы ближнего зарубежья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/ из ВУЗы дальнего зарубежья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023982"/>
                  </a:ext>
                </a:extLst>
              </a:tr>
              <a:tr h="8127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исх.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балла ×I</a:t>
                      </a:r>
                      <a:r>
                        <a:rPr lang="ru-RU" sz="1300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26 баллов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вход.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балл ×I</a:t>
                      </a:r>
                      <a:r>
                        <a:rPr lang="ru-RU" sz="1300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22 баллов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исх.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балла ×I</a:t>
                      </a:r>
                      <a:r>
                        <a:rPr lang="ru-RU" sz="1300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18 баллов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вход.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баллов ×I</a:t>
                      </a:r>
                      <a:r>
                        <a:rPr lang="ru-RU" sz="1300" baseline="-25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10 баллов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исх.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 баллов ×I</a:t>
                      </a:r>
                      <a:r>
                        <a:rPr lang="ru-RU" sz="1300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15 баллов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вход.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 баллов ×I</a:t>
                      </a:r>
                      <a:r>
                        <a:rPr lang="ru-RU" sz="1300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10 баллов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 учетом поправок (максимально возможного балла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7428734"/>
                  </a:ext>
                </a:extLst>
              </a:tr>
              <a:tr h="22455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090496"/>
                  </a:ext>
                </a:extLst>
              </a:tr>
              <a:tr h="1575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КазНМУ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23,1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7,94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4,87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9,74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1,01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3,45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3,45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3,08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71,55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113,40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109,32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522028"/>
                  </a:ext>
                </a:extLst>
              </a:tr>
              <a:tr h="1575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МУА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8,70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8,70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7,95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7,95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6,00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0,60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1,70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7,75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7,14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7,14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3,54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44,02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78,92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72,11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796206"/>
                  </a:ext>
                </a:extLst>
              </a:tr>
              <a:tr h="1575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МУК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9,05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9,05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2,68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5,36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1,02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1,02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1,96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3,92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2,80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8,75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0,17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2,49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59,34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91,15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91,15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633134"/>
                  </a:ext>
                </a:extLst>
              </a:tr>
              <a:tr h="1575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ЗКМУ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3,80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0,70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0,70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6,40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3,60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54,50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88,40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64,60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738386"/>
                  </a:ext>
                </a:extLst>
              </a:tr>
              <a:tr h="1575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МУС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3,05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6,10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1,55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3,27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63,02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86,37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84,75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548606"/>
                  </a:ext>
                </a:extLst>
              </a:tr>
              <a:tr h="1575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ЮКМА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1,44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2,88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0,84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0,84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1,04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1,95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6,25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6,25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7,38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83,34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93,97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81,11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096438"/>
                  </a:ext>
                </a:extLst>
              </a:tr>
              <a:tr h="1575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КРМУ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7,25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7,25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0,47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0,47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0,62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0,60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4,55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4,55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1,36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23,41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31,12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28,85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764258"/>
                  </a:ext>
                </a:extLst>
              </a:tr>
              <a:tr h="24413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ВШОЗ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2,74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2,74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0,78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0,78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1,56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3,13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78,3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11,10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237,79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75,64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891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339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27.png">
            <a:extLst>
              <a:ext uri="{FF2B5EF4-FFF2-40B4-BE49-F238E27FC236}">
                <a16:creationId xmlns:a16="http://schemas.microsoft.com/office/drawing/2014/main" id="{5C396EEB-3D44-847E-B639-F2BFAC46D80A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84987" y="480441"/>
            <a:ext cx="6006085" cy="2710815"/>
          </a:xfrm>
          <a:prstGeom prst="rect">
            <a:avLst/>
          </a:prstGeom>
          <a:ln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BF6211F-28AE-0ABB-68A1-C1F93929B964}"/>
              </a:ext>
            </a:extLst>
          </p:cNvPr>
          <p:cNvSpPr txBox="1"/>
          <p:nvPr/>
        </p:nvSpPr>
        <p:spPr>
          <a:xfrm>
            <a:off x="3266694" y="213910"/>
            <a:ext cx="609447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«Уровень профессорско-преподавательского состава»</a:t>
            </a:r>
            <a:endParaRPr lang="ru-RU" sz="1600" dirty="0"/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D2631750-7FD8-6DDD-16DA-67943C1427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968058"/>
              </p:ext>
            </p:extLst>
          </p:nvPr>
        </p:nvGraphicFramePr>
        <p:xfrm>
          <a:off x="284986" y="3429000"/>
          <a:ext cx="11401043" cy="3039105"/>
        </p:xfrm>
        <a:graphic>
          <a:graphicData uri="http://schemas.openxmlformats.org/drawingml/2006/table">
            <a:tbl>
              <a:tblPr/>
              <a:tblGrid>
                <a:gridCol w="673996">
                  <a:extLst>
                    <a:ext uri="{9D8B030D-6E8A-4147-A177-3AD203B41FA5}">
                      <a16:colId xmlns:a16="http://schemas.microsoft.com/office/drawing/2014/main" val="3808097135"/>
                    </a:ext>
                  </a:extLst>
                </a:gridCol>
                <a:gridCol w="445730">
                  <a:extLst>
                    <a:ext uri="{9D8B030D-6E8A-4147-A177-3AD203B41FA5}">
                      <a16:colId xmlns:a16="http://schemas.microsoft.com/office/drawing/2014/main" val="1275980489"/>
                    </a:ext>
                  </a:extLst>
                </a:gridCol>
                <a:gridCol w="433232">
                  <a:extLst>
                    <a:ext uri="{9D8B030D-6E8A-4147-A177-3AD203B41FA5}">
                      <a16:colId xmlns:a16="http://schemas.microsoft.com/office/drawing/2014/main" val="1780532832"/>
                    </a:ext>
                  </a:extLst>
                </a:gridCol>
                <a:gridCol w="585216">
                  <a:extLst>
                    <a:ext uri="{9D8B030D-6E8A-4147-A177-3AD203B41FA5}">
                      <a16:colId xmlns:a16="http://schemas.microsoft.com/office/drawing/2014/main" val="3400197068"/>
                    </a:ext>
                  </a:extLst>
                </a:gridCol>
                <a:gridCol w="475488">
                  <a:extLst>
                    <a:ext uri="{9D8B030D-6E8A-4147-A177-3AD203B41FA5}">
                      <a16:colId xmlns:a16="http://schemas.microsoft.com/office/drawing/2014/main" val="2609795496"/>
                    </a:ext>
                  </a:extLst>
                </a:gridCol>
                <a:gridCol w="493776">
                  <a:extLst>
                    <a:ext uri="{9D8B030D-6E8A-4147-A177-3AD203B41FA5}">
                      <a16:colId xmlns:a16="http://schemas.microsoft.com/office/drawing/2014/main" val="857337936"/>
                    </a:ext>
                  </a:extLst>
                </a:gridCol>
                <a:gridCol w="502920">
                  <a:extLst>
                    <a:ext uri="{9D8B030D-6E8A-4147-A177-3AD203B41FA5}">
                      <a16:colId xmlns:a16="http://schemas.microsoft.com/office/drawing/2014/main" val="3407630380"/>
                    </a:ext>
                  </a:extLst>
                </a:gridCol>
                <a:gridCol w="539496">
                  <a:extLst>
                    <a:ext uri="{9D8B030D-6E8A-4147-A177-3AD203B41FA5}">
                      <a16:colId xmlns:a16="http://schemas.microsoft.com/office/drawing/2014/main" val="1658060114"/>
                    </a:ext>
                  </a:extLst>
                </a:gridCol>
                <a:gridCol w="530352">
                  <a:extLst>
                    <a:ext uri="{9D8B030D-6E8A-4147-A177-3AD203B41FA5}">
                      <a16:colId xmlns:a16="http://schemas.microsoft.com/office/drawing/2014/main" val="447256093"/>
                    </a:ext>
                  </a:extLst>
                </a:gridCol>
                <a:gridCol w="539496">
                  <a:extLst>
                    <a:ext uri="{9D8B030D-6E8A-4147-A177-3AD203B41FA5}">
                      <a16:colId xmlns:a16="http://schemas.microsoft.com/office/drawing/2014/main" val="1498821258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139880132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689846651"/>
                    </a:ext>
                  </a:extLst>
                </a:gridCol>
                <a:gridCol w="475488">
                  <a:extLst>
                    <a:ext uri="{9D8B030D-6E8A-4147-A177-3AD203B41FA5}">
                      <a16:colId xmlns:a16="http://schemas.microsoft.com/office/drawing/2014/main" val="3129421608"/>
                    </a:ext>
                  </a:extLst>
                </a:gridCol>
                <a:gridCol w="539496">
                  <a:extLst>
                    <a:ext uri="{9D8B030D-6E8A-4147-A177-3AD203B41FA5}">
                      <a16:colId xmlns:a16="http://schemas.microsoft.com/office/drawing/2014/main" val="1004013531"/>
                    </a:ext>
                  </a:extLst>
                </a:gridCol>
                <a:gridCol w="512064">
                  <a:extLst>
                    <a:ext uri="{9D8B030D-6E8A-4147-A177-3AD203B41FA5}">
                      <a16:colId xmlns:a16="http://schemas.microsoft.com/office/drawing/2014/main" val="227821839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262756264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356654501"/>
                    </a:ext>
                  </a:extLst>
                </a:gridCol>
                <a:gridCol w="521208">
                  <a:extLst>
                    <a:ext uri="{9D8B030D-6E8A-4147-A177-3AD203B41FA5}">
                      <a16:colId xmlns:a16="http://schemas.microsoft.com/office/drawing/2014/main" val="131092923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979870855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9993057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2039967"/>
                    </a:ext>
                  </a:extLst>
                </a:gridCol>
                <a:gridCol w="694941">
                  <a:extLst>
                    <a:ext uri="{9D8B030D-6E8A-4147-A177-3AD203B41FA5}">
                      <a16:colId xmlns:a16="http://schemas.microsoft.com/office/drawing/2014/main" val="701146528"/>
                    </a:ext>
                  </a:extLst>
                </a:gridCol>
              </a:tblGrid>
              <a:tr h="113913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ВУЗ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ППС, участвующих в программах академической мобильности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ППС, владеющих английским языком (TOEFL – 525, IELTS – 5,5)      	1,5 балла × I4.7,</a:t>
                      </a:r>
                      <a:b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30 баллов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ППС, ведущих занятия на английском языке	3 балла × I4.8,</a:t>
                      </a:r>
                      <a:b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30 баллов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Уровень ППС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202563"/>
                  </a:ext>
                </a:extLst>
              </a:tr>
              <a:tr h="2029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ВУЗах РК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ВУЗах ближнего зарубежья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странах дальнего зарубежья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ППС, ведущих занятия на казахском языке 1,5 балла × I4.9,</a:t>
                      </a:r>
                      <a:b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30 баллов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531255"/>
                  </a:ext>
                </a:extLst>
              </a:tr>
              <a:tr h="8090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исх. 3 балла ×I4.1</a:t>
                      </a:r>
                      <a:b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30 баллов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вход 2,5 балла ×I4.2</a:t>
                      </a:r>
                      <a:b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25 баллов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исх. 4 балла ×I4.3</a:t>
                      </a:r>
                      <a:b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20 баллов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вход. 2,5 балла ×I4.4</a:t>
                      </a:r>
                      <a:b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10 баллов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исх. 5 баллов ×I4.5</a:t>
                      </a:r>
                      <a:b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15 баллов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вход. 10 баллов ×I4.6</a:t>
                      </a:r>
                      <a:b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30 баллов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 учетом поправок (максимально возможного балла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963289"/>
                  </a:ext>
                </a:extLst>
              </a:tr>
              <a:tr h="1624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2873"/>
                  </a:ext>
                </a:extLst>
              </a:tr>
              <a:tr h="20295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КазНМУ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13,64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28,65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96,00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84,7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127,1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146,3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293,7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130,61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482462"/>
                  </a:ext>
                </a:extLst>
              </a:tr>
              <a:tr h="20295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МУА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16,6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6,6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22,28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7,3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20,10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25,7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77,10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79,9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119,8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138,1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283,2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144,07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600248"/>
                  </a:ext>
                </a:extLst>
              </a:tr>
              <a:tr h="20295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МУК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1,24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30,80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73,26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68,7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103,1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117,9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225,2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107,99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669321"/>
                  </a:ext>
                </a:extLst>
              </a:tr>
              <a:tr h="20295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ЗКМУ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11,7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13,37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15,7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47,10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150,0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135,6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244,4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90,37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276954"/>
                  </a:ext>
                </a:extLst>
              </a:tr>
              <a:tr h="20295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МУС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15,92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10,20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22,7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68,10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78,2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117,3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117,3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230,0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104,65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041598"/>
                  </a:ext>
                </a:extLst>
              </a:tr>
              <a:tr h="20295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ЮКМА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3,19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3,68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4,66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18,64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0,98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1,23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14,22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21,33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19,61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58,83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86,77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130,2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134,3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256,3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127,34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914501"/>
                  </a:ext>
                </a:extLst>
              </a:tr>
              <a:tr h="20295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КРМУ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1,88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3,15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7,9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1,19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1,79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8,35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25,05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41,18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61,8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55,9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102,7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70,94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68779"/>
                  </a:ext>
                </a:extLst>
              </a:tr>
              <a:tr h="20295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ВШОЗ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1,75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5,26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5,25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5,26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15,78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47,3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71,0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63,1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122,7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70,41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6741" marR="567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32583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C63D624-B1A1-2306-6663-BB1B8774B48F}"/>
              </a:ext>
            </a:extLst>
          </p:cNvPr>
          <p:cNvSpPr txBox="1"/>
          <p:nvPr/>
        </p:nvSpPr>
        <p:spPr>
          <a:xfrm>
            <a:off x="6592825" y="790208"/>
            <a:ext cx="4992624" cy="14387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Высокий уровень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(150 - 200 баллов) не присужден ни одному ВУЗу.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Средний уровень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(свыше 100 - 150) – возглавил МУА, далее </a:t>
            </a:r>
            <a:r>
              <a:rPr lang="ru-R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КазНМУ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ЮКМА, КМУ и МУС;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низкий уровень 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(50 - 100 баллов) ЗКМУ, КРМУ и ВШОЗ.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706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A4EDCE-8137-7CAE-2EF1-6DCFA0CF3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855"/>
            <a:ext cx="10515600" cy="1225057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Рейтинг медицинских </a:t>
            </a:r>
            <a:r>
              <a:rPr kumimoji="0" lang="ru-RU" sz="20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факультетов многопрофильных ВУЗов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по результатам образовательной деятельности по итогам 2023-24 учебного года</a:t>
            </a:r>
            <a:endParaRPr lang="ru-RU" sz="2000" b="1" dirty="0"/>
          </a:p>
        </p:txBody>
      </p:sp>
      <p:pic>
        <p:nvPicPr>
          <p:cNvPr id="3" name="image50.png">
            <a:extLst>
              <a:ext uri="{FF2B5EF4-FFF2-40B4-BE49-F238E27FC236}">
                <a16:creationId xmlns:a16="http://schemas.microsoft.com/office/drawing/2014/main" id="{0F27A118-B736-BAF7-3FAA-94A9B8B6A41C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00305" y="1862278"/>
            <a:ext cx="5076952" cy="3372337"/>
          </a:xfrm>
          <a:prstGeom prst="rect">
            <a:avLst/>
          </a:prstGeom>
          <a:ln/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5F0ED6E3-3758-BCFE-3266-14C90C498C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01317"/>
              </p:ext>
            </p:extLst>
          </p:nvPr>
        </p:nvGraphicFramePr>
        <p:xfrm>
          <a:off x="5660655" y="1891509"/>
          <a:ext cx="6131040" cy="3313876"/>
        </p:xfrm>
        <a:graphic>
          <a:graphicData uri="http://schemas.openxmlformats.org/drawingml/2006/table">
            <a:tbl>
              <a:tblPr/>
              <a:tblGrid>
                <a:gridCol w="206603">
                  <a:extLst>
                    <a:ext uri="{9D8B030D-6E8A-4147-A177-3AD203B41FA5}">
                      <a16:colId xmlns:a16="http://schemas.microsoft.com/office/drawing/2014/main" val="1813420389"/>
                    </a:ext>
                  </a:extLst>
                </a:gridCol>
                <a:gridCol w="647185">
                  <a:extLst>
                    <a:ext uri="{9D8B030D-6E8A-4147-A177-3AD203B41FA5}">
                      <a16:colId xmlns:a16="http://schemas.microsoft.com/office/drawing/2014/main" val="3995530541"/>
                    </a:ext>
                  </a:extLst>
                </a:gridCol>
                <a:gridCol w="408377">
                  <a:extLst>
                    <a:ext uri="{9D8B030D-6E8A-4147-A177-3AD203B41FA5}">
                      <a16:colId xmlns:a16="http://schemas.microsoft.com/office/drawing/2014/main" val="2978168107"/>
                    </a:ext>
                  </a:extLst>
                </a:gridCol>
                <a:gridCol w="424109">
                  <a:extLst>
                    <a:ext uri="{9D8B030D-6E8A-4147-A177-3AD203B41FA5}">
                      <a16:colId xmlns:a16="http://schemas.microsoft.com/office/drawing/2014/main" val="3484931809"/>
                    </a:ext>
                  </a:extLst>
                </a:gridCol>
                <a:gridCol w="367562">
                  <a:extLst>
                    <a:ext uri="{9D8B030D-6E8A-4147-A177-3AD203B41FA5}">
                      <a16:colId xmlns:a16="http://schemas.microsoft.com/office/drawing/2014/main" val="776242938"/>
                    </a:ext>
                  </a:extLst>
                </a:gridCol>
                <a:gridCol w="449143">
                  <a:extLst>
                    <a:ext uri="{9D8B030D-6E8A-4147-A177-3AD203B41FA5}">
                      <a16:colId xmlns:a16="http://schemas.microsoft.com/office/drawing/2014/main" val="2774222897"/>
                    </a:ext>
                  </a:extLst>
                </a:gridCol>
                <a:gridCol w="342530">
                  <a:extLst>
                    <a:ext uri="{9D8B030D-6E8A-4147-A177-3AD203B41FA5}">
                      <a16:colId xmlns:a16="http://schemas.microsoft.com/office/drawing/2014/main" val="1158537811"/>
                    </a:ext>
                  </a:extLst>
                </a:gridCol>
                <a:gridCol w="406527">
                  <a:extLst>
                    <a:ext uri="{9D8B030D-6E8A-4147-A177-3AD203B41FA5}">
                      <a16:colId xmlns:a16="http://schemas.microsoft.com/office/drawing/2014/main" val="4161538951"/>
                    </a:ext>
                  </a:extLst>
                </a:gridCol>
                <a:gridCol w="379488">
                  <a:extLst>
                    <a:ext uri="{9D8B030D-6E8A-4147-A177-3AD203B41FA5}">
                      <a16:colId xmlns:a16="http://schemas.microsoft.com/office/drawing/2014/main" val="3673468664"/>
                    </a:ext>
                  </a:extLst>
                </a:gridCol>
                <a:gridCol w="424777">
                  <a:extLst>
                    <a:ext uri="{9D8B030D-6E8A-4147-A177-3AD203B41FA5}">
                      <a16:colId xmlns:a16="http://schemas.microsoft.com/office/drawing/2014/main" val="3160126109"/>
                    </a:ext>
                  </a:extLst>
                </a:gridCol>
                <a:gridCol w="340390">
                  <a:extLst>
                    <a:ext uri="{9D8B030D-6E8A-4147-A177-3AD203B41FA5}">
                      <a16:colId xmlns:a16="http://schemas.microsoft.com/office/drawing/2014/main" val="3264960769"/>
                    </a:ext>
                  </a:extLst>
                </a:gridCol>
                <a:gridCol w="437967">
                  <a:extLst>
                    <a:ext uri="{9D8B030D-6E8A-4147-A177-3AD203B41FA5}">
                      <a16:colId xmlns:a16="http://schemas.microsoft.com/office/drawing/2014/main" val="3407165265"/>
                    </a:ext>
                  </a:extLst>
                </a:gridCol>
                <a:gridCol w="434210">
                  <a:extLst>
                    <a:ext uri="{9D8B030D-6E8A-4147-A177-3AD203B41FA5}">
                      <a16:colId xmlns:a16="http://schemas.microsoft.com/office/drawing/2014/main" val="2509857172"/>
                    </a:ext>
                  </a:extLst>
                </a:gridCol>
                <a:gridCol w="398536">
                  <a:extLst>
                    <a:ext uri="{9D8B030D-6E8A-4147-A177-3AD203B41FA5}">
                      <a16:colId xmlns:a16="http://schemas.microsoft.com/office/drawing/2014/main" val="3879722122"/>
                    </a:ext>
                  </a:extLst>
                </a:gridCol>
                <a:gridCol w="384632">
                  <a:extLst>
                    <a:ext uri="{9D8B030D-6E8A-4147-A177-3AD203B41FA5}">
                      <a16:colId xmlns:a16="http://schemas.microsoft.com/office/drawing/2014/main" val="190852246"/>
                    </a:ext>
                  </a:extLst>
                </a:gridCol>
                <a:gridCol w="79004">
                  <a:extLst>
                    <a:ext uri="{9D8B030D-6E8A-4147-A177-3AD203B41FA5}">
                      <a16:colId xmlns:a16="http://schemas.microsoft.com/office/drawing/2014/main" val="917887248"/>
                    </a:ext>
                  </a:extLst>
                </a:gridCol>
              </a:tblGrid>
              <a:tr h="1187444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Наименование организации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Выпускники интернатуры, успешно прошедшие независимую экзаменацию </a:t>
                      </a: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I1.1×0,65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Выпускники резидентуры, успешно прошедшие независимую экзаменацию </a:t>
                      </a: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I1.2×65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Обучающиеся, являющихся призерами международных конференций, проходивших в РК </a:t>
                      </a: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 баллов × I1.3</a:t>
                      </a: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                        	</a:t>
                      </a: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20 баллов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Обучающиеся, являющихся призерами международных конференций в ближнем / дальнем зарубежье         	</a:t>
                      </a: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 баллов × I1.4</a:t>
                      </a: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                            </a:t>
                      </a: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30 баллов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Результаты оценки удовлетворенности качеством обучения в ВУЗе             	</a:t>
                      </a: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  5 баллов × I1.5</a:t>
                      </a:r>
                      <a:b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20 баллов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Итого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067652"/>
                  </a:ext>
                </a:extLst>
              </a:tr>
              <a:tr h="2146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dirty="0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3999542"/>
                  </a:ext>
                </a:extLst>
              </a:tr>
              <a:tr h="19561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МКТУ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82,36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53,53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87,24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56,71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0,04</a:t>
                      </a:r>
                      <a:endParaRPr lang="ru-RU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1,20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0,89</a:t>
                      </a:r>
                      <a:endParaRPr lang="ru-RU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35,60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2,2</a:t>
                      </a:r>
                      <a:endParaRPr lang="ru-RU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11,00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172,73</a:t>
                      </a:r>
                      <a:endParaRPr lang="ru-RU" b="0" dirty="0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158,04</a:t>
                      </a:r>
                      <a:endParaRPr lang="ru-RU" sz="9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152,44</a:t>
                      </a:r>
                      <a:endParaRPr lang="ru-RU" sz="9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2833648"/>
                  </a:ext>
                </a:extLst>
              </a:tr>
              <a:tr h="19561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КазНУ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98,00*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63,70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0,13</a:t>
                      </a:r>
                      <a:endParaRPr lang="ru-RU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3,90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2,7</a:t>
                      </a:r>
                      <a:endParaRPr lang="ru-RU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13,50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100,83</a:t>
                      </a:r>
                      <a:endParaRPr lang="ru-RU" b="0" dirty="0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81,10</a:t>
                      </a:r>
                      <a:endParaRPr lang="ru-RU" sz="9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49,25</a:t>
                      </a:r>
                      <a:endParaRPr lang="ru-RU" sz="9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5543035"/>
                  </a:ext>
                </a:extLst>
              </a:tr>
              <a:tr h="2726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КГУ им. Ш.Уалиханова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89,08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57,90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0,27</a:t>
                      </a:r>
                      <a:endParaRPr lang="ru-RU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0,27</a:t>
                      </a:r>
                      <a:endParaRPr lang="ru-RU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10,80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2,5</a:t>
                      </a:r>
                      <a:endParaRPr lang="ru-RU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12,50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92,12</a:t>
                      </a:r>
                      <a:endParaRPr lang="ru-RU" b="0" dirty="0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89,30</a:t>
                      </a:r>
                      <a:endParaRPr lang="ru-RU" sz="9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89,30</a:t>
                      </a:r>
                      <a:endParaRPr lang="ru-RU" sz="9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1410773"/>
                  </a:ext>
                </a:extLst>
              </a:tr>
              <a:tr h="20362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КОУ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0,31</a:t>
                      </a:r>
                      <a:endParaRPr lang="ru-RU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9,30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1,4</a:t>
                      </a:r>
                      <a:endParaRPr lang="ru-RU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7,00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1,9</a:t>
                      </a:r>
                      <a:endParaRPr lang="ru-RU" b="0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22,0</a:t>
                      </a:r>
                      <a:endParaRPr lang="ru-RU" sz="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22,0</a:t>
                      </a:r>
                      <a:endParaRPr lang="ru-RU" sz="9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1728009"/>
                  </a:ext>
                </a:extLst>
              </a:tr>
              <a:tr h="3520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Академия "Болашак"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1,8</a:t>
                      </a:r>
                      <a:endParaRPr lang="ru-RU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9,00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1,8</a:t>
                      </a:r>
                      <a:endParaRPr lang="ru-RU" b="0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9,00</a:t>
                      </a:r>
                      <a:endParaRPr lang="ru-RU" sz="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9,00</a:t>
                      </a:r>
                      <a:endParaRPr lang="ru-RU" sz="9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365694"/>
                  </a:ext>
                </a:extLst>
              </a:tr>
              <a:tr h="3520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СКГУ им. </a:t>
                      </a:r>
                      <a:r>
                        <a:rPr lang="ru-RU" sz="7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М.Козыбаева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dirty="0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dirty="0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1,70</a:t>
                      </a:r>
                      <a:endParaRPr lang="ru-RU" dirty="0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8,50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1,7</a:t>
                      </a:r>
                      <a:endParaRPr lang="ru-RU" b="0" dirty="0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8,50</a:t>
                      </a:r>
                      <a:endParaRPr lang="ru-RU" sz="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8,50</a:t>
                      </a:r>
                      <a:endParaRPr lang="ru-RU" sz="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8576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937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Диаграмма 21">
            <a:extLst>
              <a:ext uri="{FF2B5EF4-FFF2-40B4-BE49-F238E27FC236}">
                <a16:creationId xmlns:a16="http://schemas.microsoft.com/office/drawing/2014/main" id="{33AC550C-DCB6-DF06-6DE3-3234227CC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0006275"/>
              </p:ext>
            </p:extLst>
          </p:nvPr>
        </p:nvGraphicFramePr>
        <p:xfrm>
          <a:off x="566928" y="612649"/>
          <a:ext cx="5355336" cy="2232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868A246-9DCB-CDF2-4ED0-3942FFC76A74}"/>
              </a:ext>
            </a:extLst>
          </p:cNvPr>
          <p:cNvSpPr txBox="1"/>
          <p:nvPr/>
        </p:nvSpPr>
        <p:spPr>
          <a:xfrm>
            <a:off x="6096000" y="611935"/>
            <a:ext cx="5785104" cy="210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u="sng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высокий уровень</a:t>
            </a:r>
            <a:r>
              <a: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(150 - 200 баллов) отмечен только у МКТУ,</a:t>
            </a:r>
            <a:endParaRPr lang="ru-RU" sz="11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u="sng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средний уровень</a:t>
            </a:r>
            <a:r>
              <a: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(100 - 150) – ни один ВУЗ не соответствует,</a:t>
            </a:r>
            <a:endParaRPr lang="ru-RU" sz="11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низкий уровень (50 - 100 баллов) - КГУ им. Уалиханова,</a:t>
            </a:r>
            <a:endParaRPr lang="ru-RU" sz="11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самый </a:t>
            </a:r>
            <a:r>
              <a:rPr lang="ru-RU" sz="1400" u="sng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низкий уровень</a:t>
            </a:r>
            <a:r>
              <a: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(менее 50 баллов) – КазНУ, КОУ.</a:t>
            </a:r>
            <a:endParaRPr lang="ru-RU" sz="11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Академия «Болашак» и СКГУ им. М.Козыбаева не представили данные для участия в рейтинге, но были учтены результаты анкетирования обучающихся этих ВУЗов.</a:t>
            </a:r>
            <a:r>
              <a:rPr lang="ru-RU" sz="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1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5028F8D-FAB9-A126-D33D-9742719A74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704548"/>
              </p:ext>
            </p:extLst>
          </p:nvPr>
        </p:nvGraphicFramePr>
        <p:xfrm>
          <a:off x="658368" y="3061079"/>
          <a:ext cx="11137391" cy="3274530"/>
        </p:xfrm>
        <a:graphic>
          <a:graphicData uri="http://schemas.openxmlformats.org/drawingml/2006/table">
            <a:tbl>
              <a:tblPr/>
              <a:tblGrid>
                <a:gridCol w="301752">
                  <a:extLst>
                    <a:ext uri="{9D8B030D-6E8A-4147-A177-3AD203B41FA5}">
                      <a16:colId xmlns:a16="http://schemas.microsoft.com/office/drawing/2014/main" val="2151287923"/>
                    </a:ext>
                  </a:extLst>
                </a:gridCol>
                <a:gridCol w="1150242">
                  <a:extLst>
                    <a:ext uri="{9D8B030D-6E8A-4147-A177-3AD203B41FA5}">
                      <a16:colId xmlns:a16="http://schemas.microsoft.com/office/drawing/2014/main" val="1872308266"/>
                    </a:ext>
                  </a:extLst>
                </a:gridCol>
                <a:gridCol w="588973">
                  <a:extLst>
                    <a:ext uri="{9D8B030D-6E8A-4147-A177-3AD203B41FA5}">
                      <a16:colId xmlns:a16="http://schemas.microsoft.com/office/drawing/2014/main" val="155549775"/>
                    </a:ext>
                  </a:extLst>
                </a:gridCol>
                <a:gridCol w="658647">
                  <a:extLst>
                    <a:ext uri="{9D8B030D-6E8A-4147-A177-3AD203B41FA5}">
                      <a16:colId xmlns:a16="http://schemas.microsoft.com/office/drawing/2014/main" val="3212543996"/>
                    </a:ext>
                  </a:extLst>
                </a:gridCol>
                <a:gridCol w="658647">
                  <a:extLst>
                    <a:ext uri="{9D8B030D-6E8A-4147-A177-3AD203B41FA5}">
                      <a16:colId xmlns:a16="http://schemas.microsoft.com/office/drawing/2014/main" val="3192852615"/>
                    </a:ext>
                  </a:extLst>
                </a:gridCol>
                <a:gridCol w="756539">
                  <a:extLst>
                    <a:ext uri="{9D8B030D-6E8A-4147-A177-3AD203B41FA5}">
                      <a16:colId xmlns:a16="http://schemas.microsoft.com/office/drawing/2014/main" val="2326501482"/>
                    </a:ext>
                  </a:extLst>
                </a:gridCol>
                <a:gridCol w="713232">
                  <a:extLst>
                    <a:ext uri="{9D8B030D-6E8A-4147-A177-3AD203B41FA5}">
                      <a16:colId xmlns:a16="http://schemas.microsoft.com/office/drawing/2014/main" val="435350235"/>
                    </a:ext>
                  </a:extLst>
                </a:gridCol>
                <a:gridCol w="749808">
                  <a:extLst>
                    <a:ext uri="{9D8B030D-6E8A-4147-A177-3AD203B41FA5}">
                      <a16:colId xmlns:a16="http://schemas.microsoft.com/office/drawing/2014/main" val="1598215992"/>
                    </a:ext>
                  </a:extLst>
                </a:gridCol>
                <a:gridCol w="758952">
                  <a:extLst>
                    <a:ext uri="{9D8B030D-6E8A-4147-A177-3AD203B41FA5}">
                      <a16:colId xmlns:a16="http://schemas.microsoft.com/office/drawing/2014/main" val="3967341513"/>
                    </a:ext>
                  </a:extLst>
                </a:gridCol>
                <a:gridCol w="813816">
                  <a:extLst>
                    <a:ext uri="{9D8B030D-6E8A-4147-A177-3AD203B41FA5}">
                      <a16:colId xmlns:a16="http://schemas.microsoft.com/office/drawing/2014/main" val="2450385249"/>
                    </a:ext>
                  </a:extLst>
                </a:gridCol>
                <a:gridCol w="813816">
                  <a:extLst>
                    <a:ext uri="{9D8B030D-6E8A-4147-A177-3AD203B41FA5}">
                      <a16:colId xmlns:a16="http://schemas.microsoft.com/office/drawing/2014/main" val="1559104768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1916211568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8365485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3473051865"/>
                    </a:ext>
                  </a:extLst>
                </a:gridCol>
                <a:gridCol w="841247">
                  <a:extLst>
                    <a:ext uri="{9D8B030D-6E8A-4147-A177-3AD203B41FA5}">
                      <a16:colId xmlns:a16="http://schemas.microsoft.com/office/drawing/2014/main" val="404322229"/>
                    </a:ext>
                  </a:extLst>
                </a:gridCol>
              </a:tblGrid>
              <a:tr h="923360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Наименование организации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Выпускники интернатуры, успешно прошедшие независимую экзаменацию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I1.1×0,65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Выпускники резидентуры, успешно прошедшие независимую экзаменацию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I1.2×65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Обучающиеся, являющихся призерами международных конференций, проходивших в РК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 баллов × I1.3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                        	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20 баллов</a:t>
                      </a:r>
                      <a:endParaRPr lang="ru-RU" sz="1000" dirty="0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Обучающиеся, являющихся призерами международных конференций в ближнем / дальнем зарубежье         	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 баллов × I1.4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                           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30 баллов</a:t>
                      </a:r>
                      <a:endParaRPr lang="ru-RU" sz="1000" dirty="0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Результаты оценки удовлетворенности качеством обучения в ВУЗе             	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  5 баллов × I1.5</a:t>
                      </a:r>
                      <a:b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 не более 20 баллов</a:t>
                      </a:r>
                      <a:endParaRPr lang="ru-RU" sz="1000" dirty="0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Итого</a:t>
                      </a:r>
                      <a:endParaRPr lang="ru-RU" sz="1000" dirty="0"/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78009"/>
                  </a:ext>
                </a:extLst>
              </a:tr>
              <a:tr h="3842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баллы с учетом поправок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586527"/>
                  </a:ext>
                </a:extLst>
              </a:tr>
              <a:tr h="2016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МКТУ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82,36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53,53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87,24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56,71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1,20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0,89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35,60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11,00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172,73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158,04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152,44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210343"/>
                  </a:ext>
                </a:extLst>
              </a:tr>
              <a:tr h="23818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КазНУ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98,00*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63,70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0,13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3,90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13,50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100,83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81,10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49,25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680398"/>
                  </a:ext>
                </a:extLst>
              </a:tr>
              <a:tr h="27345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КГУ им.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Ш.Уалиханова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89,08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57,90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0,27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0,27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10,80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12,50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92,12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89,30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89,30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261483"/>
                  </a:ext>
                </a:extLst>
              </a:tr>
              <a:tr h="18017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КОУ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9,30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22,0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22,0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845519"/>
                  </a:ext>
                </a:extLst>
              </a:tr>
              <a:tr h="2822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Академия "Болашак"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060131"/>
                  </a:ext>
                </a:extLst>
              </a:tr>
              <a:tr h="2822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СКГУ им.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М.Козыбаева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1,70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8,50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604" marR="536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31675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9F47609-5573-978B-8A94-801ED516159E}"/>
              </a:ext>
            </a:extLst>
          </p:cNvPr>
          <p:cNvSpPr txBox="1"/>
          <p:nvPr/>
        </p:nvSpPr>
        <p:spPr>
          <a:xfrm>
            <a:off x="3048762" y="210895"/>
            <a:ext cx="6094476" cy="3427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«Качество подготовки по образовательным программам»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1624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4594</Words>
  <Application>Microsoft Office PowerPoint</Application>
  <PresentationFormat>Широкоэкранный</PresentationFormat>
  <Paragraphs>2337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Тема Office</vt:lpstr>
      <vt:lpstr>      Рейтинговая оценка образовательной деятельности медицинских ВУЗов, медицинских факультетов многопрофильных ВУЗов, колледжей и Высших медицинских колледжей, НИИ, НЦ по итогам  2023-2024 учебного года </vt:lpstr>
      <vt:lpstr>Методология рейтинговой оценки образовательной деятельности организаций медицинского образования и науки    Рейтинговая оценка образовательной деятельности организаций медицинского образования и науки проводится с целью оценки эффективности деятельности организаций медицинского образования и науки в области подготовки кадров для системы здравоохранения, включая оценку качества подготовки и востребованности выпускников программ медицинского образования, обеспечения интеграции в международное образовательное пространство.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Рейтинг медицинских факультетов многопрофильных ВУЗов по результатам образовательной деятельности по итогам 2023-24 учебного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Рейтинг НИИ/НЦ по результатам  образовательной деятельности по итогам 2022-2023 учебного года</vt:lpstr>
      <vt:lpstr>Презентация PowerPoint</vt:lpstr>
      <vt:lpstr>Презентация PowerPoint</vt:lpstr>
      <vt:lpstr>Презентация PowerPoint</vt:lpstr>
      <vt:lpstr>Рейтинг МК и ВМК по результатам  образовательной деятельности по итогам 2022-2023 учебного года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Динара Д. Отаргалиева</dc:creator>
  <cp:lastModifiedBy>Динара Д. Отаргалиева</cp:lastModifiedBy>
  <cp:revision>1</cp:revision>
  <dcterms:created xsi:type="dcterms:W3CDTF">2025-01-14T06:53:15Z</dcterms:created>
  <dcterms:modified xsi:type="dcterms:W3CDTF">2025-01-14T09:15:36Z</dcterms:modified>
</cp:coreProperties>
</file>